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5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3C34A-D73F-4197-8AE8-EED2F2EFBA30}" type="datetimeFigureOut">
              <a:rPr lang="en-IN" smtClean="0"/>
              <a:t>15-10-2020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7279C-1343-4DD6-8A68-6A7B39CAE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723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622422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622422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622422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4742" y="198247"/>
            <a:ext cx="7014514" cy="1239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622422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2974" y="1514514"/>
            <a:ext cx="6858050" cy="2953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AC85-69EF-474A-8466-C259445A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799"/>
            <a:ext cx="8079256" cy="553998"/>
          </a:xfrm>
        </p:spPr>
        <p:txBody>
          <a:bodyPr/>
          <a:lstStyle/>
          <a:p>
            <a:r>
              <a:rPr lang="en-IN" sz="3600" dirty="0">
                <a:solidFill>
                  <a:schemeClr val="tx1"/>
                </a:solidFill>
                <a:latin typeface="Bahnschrift SemiBold SemiConden" panose="020B0502040204020203" pitchFamily="34" charset="0"/>
              </a:rPr>
              <a:t>MODULE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291C4-7B7F-47FB-87F2-6FA3B9B3D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74" y="1514514"/>
            <a:ext cx="7162826" cy="5145239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531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2251" y="0"/>
              <a:ext cx="8005572" cy="12268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806" y="79959"/>
            <a:ext cx="71666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TROPICAL RAIN</a:t>
            </a:r>
            <a:r>
              <a:rPr sz="4400" spc="-95" dirty="0"/>
              <a:t> </a:t>
            </a:r>
            <a:r>
              <a:rPr sz="4400" dirty="0"/>
              <a:t>FOREST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535940" y="862329"/>
            <a:ext cx="5701030" cy="5733621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99085" marR="912494" indent="-287020">
              <a:lnSpc>
                <a:spcPts val="2300"/>
              </a:lnSpc>
              <a:spcBef>
                <a:spcPts val="660"/>
              </a:spcBef>
              <a:buFont typeface="Arial"/>
              <a:buChar char="–"/>
              <a:tabLst>
                <a:tab pos="299720" algn="l"/>
              </a:tabLst>
            </a:pPr>
            <a:r>
              <a:rPr sz="2400" b="1" dirty="0">
                <a:latin typeface="Comic Sans MS"/>
                <a:cs typeface="Comic Sans MS"/>
              </a:rPr>
              <a:t>The</a:t>
            </a:r>
            <a:r>
              <a:rPr lang="en-IN" sz="2400" b="1" dirty="0">
                <a:latin typeface="Comic Sans MS"/>
                <a:cs typeface="Comic Sans MS"/>
              </a:rPr>
              <a:t>se </a:t>
            </a:r>
            <a:r>
              <a:rPr lang="en-IN" sz="2400" b="1" dirty="0" err="1">
                <a:latin typeface="Comic Sans MS"/>
                <a:cs typeface="Comic Sans MS"/>
              </a:rPr>
              <a:t>ar</a:t>
            </a:r>
            <a:r>
              <a:rPr sz="2400" b="1" dirty="0" err="1">
                <a:latin typeface="Comic Sans MS"/>
                <a:cs typeface="Comic Sans MS"/>
              </a:rPr>
              <a:t>eas</a:t>
            </a:r>
            <a:r>
              <a:rPr sz="2400" b="1" dirty="0">
                <a:latin typeface="Comic Sans MS"/>
                <a:cs typeface="Comic Sans MS"/>
              </a:rPr>
              <a:t> are </a:t>
            </a:r>
            <a:r>
              <a:rPr sz="2400" b="1" spc="-5" dirty="0">
                <a:latin typeface="Comic Sans MS"/>
                <a:cs typeface="Comic Sans MS"/>
              </a:rPr>
              <a:t>restricted</a:t>
            </a:r>
            <a:r>
              <a:rPr sz="2400" b="1" spc="-15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to  </a:t>
            </a:r>
            <a:r>
              <a:rPr sz="2400" b="1" dirty="0">
                <a:latin typeface="Comic Sans MS"/>
                <a:cs typeface="Comic Sans MS"/>
              </a:rPr>
              <a:t>heavy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rainfall.</a:t>
            </a:r>
            <a:endParaRPr sz="24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299720" algn="l"/>
              </a:tabLst>
            </a:pPr>
            <a:r>
              <a:rPr sz="2400" b="1" spc="-5" dirty="0">
                <a:latin typeface="Comic Sans MS"/>
                <a:cs typeface="Comic Sans MS"/>
              </a:rPr>
              <a:t>Areas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covered</a:t>
            </a:r>
            <a:endParaRPr sz="2400" dirty="0">
              <a:latin typeface="Comic Sans MS"/>
              <a:cs typeface="Comic Sans MS"/>
            </a:endParaRPr>
          </a:p>
          <a:p>
            <a:pPr marL="698500" marR="680085" lvl="1" indent="-228600">
              <a:lnSpc>
                <a:spcPct val="80100"/>
              </a:lnSpc>
              <a:spcBef>
                <a:spcPts val="49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b="1" dirty="0">
                <a:latin typeface="Comic Sans MS"/>
                <a:cs typeface="Comic Sans MS"/>
              </a:rPr>
              <a:t>Western Ghats, </a:t>
            </a:r>
            <a:r>
              <a:rPr sz="2000" b="1" spc="-5" dirty="0">
                <a:latin typeface="Comic Sans MS"/>
                <a:cs typeface="Comic Sans MS"/>
              </a:rPr>
              <a:t>Lakshadweep,  Andaman, </a:t>
            </a:r>
            <a:r>
              <a:rPr sz="2000" b="1" dirty="0">
                <a:latin typeface="Comic Sans MS"/>
                <a:cs typeface="Comic Sans MS"/>
              </a:rPr>
              <a:t>and Nicobar, </a:t>
            </a:r>
            <a:r>
              <a:rPr sz="2000" b="1" spc="-5" dirty="0">
                <a:latin typeface="Comic Sans MS"/>
                <a:cs typeface="Comic Sans MS"/>
              </a:rPr>
              <a:t>Assam</a:t>
            </a:r>
            <a:r>
              <a:rPr sz="2000" b="1" spc="-10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an</a:t>
            </a:r>
            <a:r>
              <a:rPr lang="en-IN" sz="2000" b="1" dirty="0">
                <a:latin typeface="Comic Sans MS"/>
                <a:cs typeface="Comic Sans MS"/>
              </a:rPr>
              <a:t>d</a:t>
            </a:r>
            <a:r>
              <a:rPr sz="2000" b="1" dirty="0">
                <a:latin typeface="Comic Sans MS"/>
                <a:cs typeface="Comic Sans MS"/>
              </a:rPr>
              <a:t> Tamil Naidu</a:t>
            </a:r>
            <a:r>
              <a:rPr sz="2000" b="1" spc="-6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coast.</a:t>
            </a:r>
            <a:endParaRPr sz="2000" dirty="0">
              <a:latin typeface="Comic Sans MS"/>
              <a:cs typeface="Comic Sans MS"/>
            </a:endParaRPr>
          </a:p>
          <a:p>
            <a:pPr marL="299085" indent="-287020">
              <a:lnSpc>
                <a:spcPts val="2865"/>
              </a:lnSpc>
              <a:buFont typeface="Arial"/>
              <a:buChar char="–"/>
              <a:tabLst>
                <a:tab pos="299720" algn="l"/>
              </a:tabLst>
            </a:pPr>
            <a:r>
              <a:rPr sz="2400" b="1" spc="-5" dirty="0">
                <a:latin typeface="Comic Sans MS"/>
                <a:cs typeface="Comic Sans MS"/>
              </a:rPr>
              <a:t>Rainfall is more than 200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cm.</a:t>
            </a:r>
            <a:endParaRPr sz="24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2400" b="1" dirty="0">
                <a:latin typeface="Comic Sans MS"/>
                <a:cs typeface="Comic Sans MS"/>
              </a:rPr>
              <a:t>Trees</a:t>
            </a:r>
            <a:r>
              <a:rPr lang="en-IN" sz="2400" b="1" dirty="0">
                <a:latin typeface="Comic Sans MS"/>
                <a:cs typeface="Comic Sans MS"/>
              </a:rPr>
              <a:t>’ height can be </a:t>
            </a:r>
            <a:r>
              <a:rPr lang="en-IN" sz="2400" b="1" dirty="0" err="1">
                <a:latin typeface="Comic Sans MS"/>
                <a:cs typeface="Comic Sans MS"/>
              </a:rPr>
              <a:t>upto</a:t>
            </a:r>
            <a:r>
              <a:rPr lang="en-IN" sz="2400" b="1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60</a:t>
            </a:r>
            <a:r>
              <a:rPr sz="2400" b="1" spc="-9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m.</a:t>
            </a:r>
            <a:endParaRPr sz="24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lang="en-IN" sz="2400" b="1" spc="-5" dirty="0">
                <a:latin typeface="Comic Sans MS"/>
                <a:cs typeface="Comic Sans MS"/>
              </a:rPr>
              <a:t>Luxuriant vegetation of all kinds</a:t>
            </a:r>
            <a:r>
              <a:rPr sz="2400" b="1" spc="-5" dirty="0">
                <a:latin typeface="Comic Sans MS"/>
                <a:cs typeface="Comic Sans MS"/>
              </a:rPr>
              <a:t>.</a:t>
            </a:r>
            <a:endParaRPr sz="2400" dirty="0">
              <a:latin typeface="Comic Sans MS"/>
              <a:cs typeface="Comic Sans MS"/>
            </a:endParaRPr>
          </a:p>
          <a:p>
            <a:pPr marL="299085" marR="196215" indent="-287020">
              <a:lnSpc>
                <a:spcPct val="80000"/>
              </a:lnSpc>
              <a:spcBef>
                <a:spcPts val="580"/>
              </a:spcBef>
              <a:buFont typeface="Arial"/>
              <a:buChar char="–"/>
              <a:tabLst>
                <a:tab pos="299720" algn="l"/>
                <a:tab pos="4822190" algn="l"/>
              </a:tabLst>
            </a:pPr>
            <a:r>
              <a:rPr sz="2400" b="1" dirty="0">
                <a:latin typeface="Comic Sans MS"/>
                <a:cs typeface="Comic Sans MS"/>
              </a:rPr>
              <a:t>No</a:t>
            </a:r>
            <a:r>
              <a:rPr sz="2400" b="1" spc="-1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defi</a:t>
            </a:r>
            <a:r>
              <a:rPr sz="2400" b="1" dirty="0">
                <a:latin typeface="Comic Sans MS"/>
                <a:cs typeface="Comic Sans MS"/>
              </a:rPr>
              <a:t>n</a:t>
            </a:r>
            <a:r>
              <a:rPr sz="2400" b="1" spc="-5" dirty="0">
                <a:latin typeface="Comic Sans MS"/>
                <a:cs typeface="Comic Sans MS"/>
              </a:rPr>
              <a:t>it</a:t>
            </a:r>
            <a:r>
              <a:rPr sz="2400" b="1" dirty="0">
                <a:latin typeface="Comic Sans MS"/>
                <a:cs typeface="Comic Sans MS"/>
              </a:rPr>
              <a:t>e</a:t>
            </a:r>
            <a:r>
              <a:rPr sz="2400" b="1" spc="-5" dirty="0">
                <a:latin typeface="Comic Sans MS"/>
                <a:cs typeface="Comic Sans MS"/>
              </a:rPr>
              <a:t> tim</a:t>
            </a:r>
            <a:r>
              <a:rPr sz="2400" b="1" dirty="0">
                <a:latin typeface="Comic Sans MS"/>
                <a:cs typeface="Comic Sans MS"/>
              </a:rPr>
              <a:t>e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fo</a:t>
            </a:r>
            <a:r>
              <a:rPr sz="2400" b="1" dirty="0">
                <a:latin typeface="Comic Sans MS"/>
                <a:cs typeface="Comic Sans MS"/>
              </a:rPr>
              <a:t>r</a:t>
            </a:r>
            <a:r>
              <a:rPr sz="2400" b="1" spc="-5" dirty="0">
                <a:latin typeface="Comic Sans MS"/>
                <a:cs typeface="Comic Sans MS"/>
              </a:rPr>
              <a:t> tree</a:t>
            </a:r>
            <a:r>
              <a:rPr sz="2400" b="1" dirty="0">
                <a:latin typeface="Comic Sans MS"/>
                <a:cs typeface="Comic Sans MS"/>
              </a:rPr>
              <a:t>s</a:t>
            </a:r>
            <a:r>
              <a:rPr sz="2400" b="1" spc="-3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t</a:t>
            </a:r>
            <a:r>
              <a:rPr sz="2400" b="1" dirty="0">
                <a:latin typeface="Comic Sans MS"/>
                <a:cs typeface="Comic Sans MS"/>
              </a:rPr>
              <a:t>o	</a:t>
            </a:r>
            <a:r>
              <a:rPr sz="2400" b="1" spc="-10" dirty="0">
                <a:latin typeface="Comic Sans MS"/>
                <a:cs typeface="Comic Sans MS"/>
              </a:rPr>
              <a:t>s</a:t>
            </a:r>
            <a:r>
              <a:rPr sz="2400" b="1" dirty="0">
                <a:latin typeface="Comic Sans MS"/>
                <a:cs typeface="Comic Sans MS"/>
              </a:rPr>
              <a:t>hed  </a:t>
            </a:r>
            <a:r>
              <a:rPr sz="2400" b="1" spc="-5" dirty="0">
                <a:latin typeface="Comic Sans MS"/>
                <a:cs typeface="Comic Sans MS"/>
              </a:rPr>
              <a:t>their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leaves.</a:t>
            </a:r>
            <a:endParaRPr sz="2400" dirty="0">
              <a:latin typeface="Comic Sans MS"/>
              <a:cs typeface="Comic Sans MS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sz="2400" b="1" dirty="0">
                <a:latin typeface="Comic Sans MS"/>
                <a:cs typeface="Comic Sans MS"/>
              </a:rPr>
              <a:t>Vegetation</a:t>
            </a:r>
            <a:r>
              <a:rPr sz="2400" b="1" spc="-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found</a:t>
            </a:r>
            <a:endParaRPr sz="2400" dirty="0">
              <a:latin typeface="Comic Sans MS"/>
              <a:cs typeface="Comic Sans MS"/>
            </a:endParaRPr>
          </a:p>
          <a:p>
            <a:pPr marL="698500" lvl="1" indent="-229235">
              <a:lnSpc>
                <a:spcPts val="2160"/>
              </a:lnSpc>
              <a:spcBef>
                <a:spcPts val="1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b="1" dirty="0">
                <a:latin typeface="Comic Sans MS"/>
                <a:cs typeface="Comic Sans MS"/>
              </a:rPr>
              <a:t>Ebony, </a:t>
            </a:r>
            <a:r>
              <a:rPr sz="2000" b="1" spc="-5" dirty="0">
                <a:latin typeface="Comic Sans MS"/>
                <a:cs typeface="Comic Sans MS"/>
              </a:rPr>
              <a:t>rosewood, rubber,</a:t>
            </a:r>
            <a:r>
              <a:rPr sz="2000" b="1" spc="-7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cinchona,</a:t>
            </a:r>
            <a:endParaRPr sz="2000" dirty="0">
              <a:latin typeface="Comic Sans MS"/>
              <a:cs typeface="Comic Sans MS"/>
            </a:endParaRPr>
          </a:p>
          <a:p>
            <a:pPr marL="698500">
              <a:lnSpc>
                <a:spcPts val="2155"/>
              </a:lnSpc>
            </a:pPr>
            <a:r>
              <a:rPr sz="2000" b="1" dirty="0">
                <a:latin typeface="Comic Sans MS"/>
                <a:cs typeface="Comic Sans MS"/>
              </a:rPr>
              <a:t>mahogany.</a:t>
            </a:r>
            <a:endParaRPr sz="2000" dirty="0">
              <a:latin typeface="Comic Sans MS"/>
              <a:cs typeface="Comic Sans MS"/>
            </a:endParaRPr>
          </a:p>
          <a:p>
            <a:pPr marL="299085" indent="-287020">
              <a:lnSpc>
                <a:spcPts val="2875"/>
              </a:lnSpc>
              <a:buFont typeface="Arial"/>
              <a:buChar char="–"/>
              <a:tabLst>
                <a:tab pos="299720" algn="l"/>
              </a:tabLst>
            </a:pPr>
            <a:r>
              <a:rPr sz="2400" b="1" spc="-5" dirty="0">
                <a:latin typeface="Comic Sans MS"/>
                <a:cs typeface="Comic Sans MS"/>
              </a:rPr>
              <a:t>Animals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found</a:t>
            </a:r>
            <a:endParaRPr sz="2400" dirty="0">
              <a:latin typeface="Comic Sans MS"/>
              <a:cs typeface="Comic Sans MS"/>
            </a:endParaRPr>
          </a:p>
          <a:p>
            <a:pPr marL="709295" lvl="1" indent="-229235">
              <a:lnSpc>
                <a:spcPts val="2160"/>
              </a:lnSpc>
              <a:spcBef>
                <a:spcPts val="15"/>
              </a:spcBef>
              <a:buFont typeface="Arial"/>
              <a:buChar char="•"/>
              <a:tabLst>
                <a:tab pos="709295" algn="l"/>
                <a:tab pos="709930" algn="l"/>
              </a:tabLst>
            </a:pPr>
            <a:r>
              <a:rPr sz="2000" b="1" dirty="0">
                <a:latin typeface="Comic Sans MS"/>
                <a:cs typeface="Comic Sans MS"/>
              </a:rPr>
              <a:t>Elephants, monkey, lemur and </a:t>
            </a:r>
            <a:r>
              <a:rPr sz="2000" b="1" spc="-5" dirty="0">
                <a:latin typeface="Comic Sans MS"/>
                <a:cs typeface="Comic Sans MS"/>
              </a:rPr>
              <a:t>deer,</a:t>
            </a:r>
            <a:r>
              <a:rPr sz="2000" b="1" spc="-16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one</a:t>
            </a:r>
            <a:endParaRPr sz="2000" dirty="0">
              <a:latin typeface="Comic Sans MS"/>
              <a:cs typeface="Comic Sans MS"/>
            </a:endParaRPr>
          </a:p>
          <a:p>
            <a:pPr marL="1934210" marR="142240" indent="-1091565">
              <a:lnSpc>
                <a:spcPct val="80000"/>
              </a:lnSpc>
              <a:spcBef>
                <a:spcPts val="240"/>
              </a:spcBef>
            </a:pPr>
            <a:r>
              <a:rPr sz="2000" b="1" spc="-5" dirty="0">
                <a:latin typeface="Comic Sans MS"/>
                <a:cs typeface="Comic Sans MS"/>
              </a:rPr>
              <a:t>horned rhinoceros, birds, </a:t>
            </a:r>
            <a:r>
              <a:rPr sz="2000" b="1" dirty="0">
                <a:latin typeface="Comic Sans MS"/>
                <a:cs typeface="Comic Sans MS"/>
              </a:rPr>
              <a:t>bats, sloth,  </a:t>
            </a:r>
            <a:r>
              <a:rPr sz="2000" b="1" spc="-5" dirty="0">
                <a:latin typeface="Comic Sans MS"/>
                <a:cs typeface="Comic Sans MS"/>
              </a:rPr>
              <a:t>scorpions </a:t>
            </a:r>
            <a:r>
              <a:rPr sz="2000" b="1" dirty="0">
                <a:latin typeface="Comic Sans MS"/>
                <a:cs typeface="Comic Sans MS"/>
              </a:rPr>
              <a:t>and</a:t>
            </a:r>
            <a:r>
              <a:rPr sz="2000" b="1" spc="-2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snails.</a:t>
            </a:r>
            <a:endParaRPr sz="2000" dirty="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37377" y="787349"/>
            <a:ext cx="3169920" cy="5108575"/>
            <a:chOff x="5141976" y="874775"/>
            <a:chExt cx="3965575" cy="5108575"/>
          </a:xfrm>
        </p:grpSpPr>
        <p:sp>
          <p:nvSpPr>
            <p:cNvPr id="8" name="object 8"/>
            <p:cNvSpPr/>
            <p:nvPr/>
          </p:nvSpPr>
          <p:spPr>
            <a:xfrm>
              <a:off x="5141976" y="874775"/>
              <a:ext cx="3965447" cy="5108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86400" y="1219200"/>
              <a:ext cx="3276600" cy="4419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236969" y="1175003"/>
            <a:ext cx="2570733" cy="4508500"/>
          </a:xfrm>
          <a:custGeom>
            <a:avLst/>
            <a:gdLst/>
            <a:ahLst/>
            <a:cxnLst/>
            <a:rect l="l" t="t" r="r" b="b"/>
            <a:pathLst>
              <a:path w="3365500" h="4508500">
                <a:moveTo>
                  <a:pt x="589153" y="0"/>
                </a:moveTo>
                <a:lnTo>
                  <a:pt x="3364992" y="0"/>
                </a:lnTo>
                <a:lnTo>
                  <a:pt x="3364992" y="3918839"/>
                </a:lnTo>
                <a:lnTo>
                  <a:pt x="3362071" y="3978148"/>
                </a:lnTo>
                <a:lnTo>
                  <a:pt x="3353054" y="4036568"/>
                </a:lnTo>
                <a:lnTo>
                  <a:pt x="3338449" y="4093083"/>
                </a:lnTo>
                <a:lnTo>
                  <a:pt x="3318764" y="4147566"/>
                </a:lnTo>
                <a:lnTo>
                  <a:pt x="3293745" y="4199255"/>
                </a:lnTo>
                <a:lnTo>
                  <a:pt x="3264154" y="4247642"/>
                </a:lnTo>
                <a:lnTo>
                  <a:pt x="3230372" y="4293108"/>
                </a:lnTo>
                <a:lnTo>
                  <a:pt x="3192145" y="4335145"/>
                </a:lnTo>
                <a:lnTo>
                  <a:pt x="3150107" y="4373372"/>
                </a:lnTo>
                <a:lnTo>
                  <a:pt x="3104642" y="4407154"/>
                </a:lnTo>
                <a:lnTo>
                  <a:pt x="3056254" y="4436757"/>
                </a:lnTo>
                <a:lnTo>
                  <a:pt x="3004566" y="4461713"/>
                </a:lnTo>
                <a:lnTo>
                  <a:pt x="2950082" y="4481461"/>
                </a:lnTo>
                <a:lnTo>
                  <a:pt x="2893568" y="4496028"/>
                </a:lnTo>
                <a:lnTo>
                  <a:pt x="2835148" y="4505045"/>
                </a:lnTo>
                <a:lnTo>
                  <a:pt x="2775839" y="4507992"/>
                </a:lnTo>
                <a:lnTo>
                  <a:pt x="0" y="4507992"/>
                </a:lnTo>
                <a:lnTo>
                  <a:pt x="0" y="589153"/>
                </a:lnTo>
                <a:lnTo>
                  <a:pt x="2921" y="529844"/>
                </a:lnTo>
                <a:lnTo>
                  <a:pt x="11937" y="471424"/>
                </a:lnTo>
                <a:lnTo>
                  <a:pt x="26543" y="414909"/>
                </a:lnTo>
                <a:lnTo>
                  <a:pt x="46355" y="360680"/>
                </a:lnTo>
                <a:lnTo>
                  <a:pt x="71247" y="309245"/>
                </a:lnTo>
                <a:lnTo>
                  <a:pt x="100837" y="260223"/>
                </a:lnTo>
                <a:lnTo>
                  <a:pt x="135128" y="214884"/>
                </a:lnTo>
                <a:lnTo>
                  <a:pt x="172847" y="172847"/>
                </a:lnTo>
                <a:lnTo>
                  <a:pt x="214884" y="135128"/>
                </a:lnTo>
                <a:lnTo>
                  <a:pt x="260223" y="100837"/>
                </a:lnTo>
                <a:lnTo>
                  <a:pt x="309245" y="71247"/>
                </a:lnTo>
                <a:lnTo>
                  <a:pt x="360680" y="46355"/>
                </a:lnTo>
                <a:lnTo>
                  <a:pt x="414909" y="26543"/>
                </a:lnTo>
                <a:lnTo>
                  <a:pt x="471424" y="11937"/>
                </a:lnTo>
                <a:lnTo>
                  <a:pt x="529844" y="2921"/>
                </a:lnTo>
                <a:lnTo>
                  <a:pt x="589153" y="0"/>
                </a:lnTo>
                <a:close/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-131066"/>
            <a:ext cx="6019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TROPICAL</a:t>
            </a:r>
            <a:r>
              <a:rPr spc="-60" dirty="0"/>
              <a:t> </a:t>
            </a:r>
            <a:r>
              <a:rPr spc="-5" dirty="0"/>
              <a:t>DECIDUOUS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135636"/>
            <a:ext cx="5998845" cy="4703445"/>
            <a:chOff x="0" y="135636"/>
            <a:chExt cx="5998845" cy="4703445"/>
          </a:xfrm>
        </p:grpSpPr>
        <p:sp>
          <p:nvSpPr>
            <p:cNvPr id="7" name="object 7"/>
            <p:cNvSpPr/>
            <p:nvPr/>
          </p:nvSpPr>
          <p:spPr>
            <a:xfrm>
              <a:off x="3142488" y="135636"/>
              <a:ext cx="2855976" cy="12527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711" y="1905000"/>
              <a:ext cx="513588" cy="5836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8555" y="1888236"/>
              <a:ext cx="4271772" cy="6217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17135" y="1888236"/>
              <a:ext cx="502920" cy="621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200656"/>
              <a:ext cx="393191" cy="6400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456" y="2182368"/>
              <a:ext cx="3534155" cy="6812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175759"/>
              <a:ext cx="393191" cy="6400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456" y="4157471"/>
              <a:ext cx="3285744" cy="6812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0" y="304801"/>
            <a:ext cx="8924544" cy="6682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 indent="-342900">
              <a:lnSpc>
                <a:spcPts val="4620"/>
              </a:lnSpc>
              <a:spcBef>
                <a:spcPts val="95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b="1" spc="-5" dirty="0">
                <a:latin typeface="Comic Sans MS"/>
                <a:cs typeface="Comic Sans MS"/>
              </a:rPr>
              <a:t>They are also </a:t>
            </a:r>
            <a:r>
              <a:rPr sz="2200" b="1" spc="-10" dirty="0">
                <a:latin typeface="Comic Sans MS"/>
                <a:cs typeface="Comic Sans MS"/>
              </a:rPr>
              <a:t>known </a:t>
            </a:r>
            <a:r>
              <a:rPr sz="2200" b="1" spc="-755" dirty="0">
                <a:latin typeface="Comic Sans MS"/>
                <a:cs typeface="Comic Sans MS"/>
              </a:rPr>
              <a:t>as</a:t>
            </a:r>
            <a:r>
              <a:rPr sz="6000" b="1" spc="-1132" baseline="7638" dirty="0">
                <a:solidFill>
                  <a:srgbClr val="622422"/>
                </a:solidFill>
                <a:latin typeface="Comic Sans MS"/>
                <a:cs typeface="Comic Sans MS"/>
              </a:rPr>
              <a:t>F</a:t>
            </a:r>
            <a:r>
              <a:rPr sz="2200" b="1" spc="-755" dirty="0">
                <a:latin typeface="Comic Sans MS"/>
                <a:cs typeface="Comic Sans MS"/>
              </a:rPr>
              <a:t>m</a:t>
            </a:r>
            <a:r>
              <a:rPr sz="6000" b="1" spc="-1132" baseline="7638" dirty="0">
                <a:solidFill>
                  <a:srgbClr val="622422"/>
                </a:solidFill>
                <a:latin typeface="Comic Sans MS"/>
                <a:cs typeface="Comic Sans MS"/>
              </a:rPr>
              <a:t>O</a:t>
            </a:r>
            <a:r>
              <a:rPr sz="2200" b="1" spc="-755" dirty="0">
                <a:latin typeface="Comic Sans MS"/>
                <a:cs typeface="Comic Sans MS"/>
              </a:rPr>
              <a:t>ons</a:t>
            </a:r>
            <a:r>
              <a:rPr sz="6000" b="1" spc="-1132" baseline="7638" dirty="0">
                <a:solidFill>
                  <a:srgbClr val="622422"/>
                </a:solidFill>
                <a:latin typeface="Comic Sans MS"/>
                <a:cs typeface="Comic Sans MS"/>
              </a:rPr>
              <a:t>R</a:t>
            </a:r>
            <a:r>
              <a:rPr sz="2200" b="1" spc="-755" dirty="0">
                <a:latin typeface="Comic Sans MS"/>
                <a:cs typeface="Comic Sans MS"/>
              </a:rPr>
              <a:t>oo</a:t>
            </a:r>
            <a:r>
              <a:rPr sz="6000" b="1" spc="-1132" baseline="7638" dirty="0">
                <a:solidFill>
                  <a:srgbClr val="622422"/>
                </a:solidFill>
                <a:latin typeface="Comic Sans MS"/>
                <a:cs typeface="Comic Sans MS"/>
              </a:rPr>
              <a:t>E</a:t>
            </a:r>
            <a:r>
              <a:rPr sz="2200" b="1" spc="-755" dirty="0">
                <a:latin typeface="Comic Sans MS"/>
                <a:cs typeface="Comic Sans MS"/>
              </a:rPr>
              <a:t>n</a:t>
            </a:r>
            <a:r>
              <a:rPr sz="2200" b="1" spc="-735" dirty="0">
                <a:latin typeface="Comic Sans MS"/>
                <a:cs typeface="Comic Sans MS"/>
              </a:rPr>
              <a:t> </a:t>
            </a:r>
            <a:r>
              <a:rPr sz="6000" b="1" spc="-869" baseline="7638" dirty="0">
                <a:solidFill>
                  <a:srgbClr val="622422"/>
                </a:solidFill>
                <a:latin typeface="Comic Sans MS"/>
                <a:cs typeface="Comic Sans MS"/>
              </a:rPr>
              <a:t>S</a:t>
            </a:r>
            <a:r>
              <a:rPr sz="2200" b="1" spc="-580" dirty="0">
                <a:latin typeface="Comic Sans MS"/>
                <a:cs typeface="Comic Sans MS"/>
              </a:rPr>
              <a:t>for</a:t>
            </a:r>
            <a:r>
              <a:rPr sz="6000" b="1" spc="-869" baseline="7638" dirty="0">
                <a:solidFill>
                  <a:srgbClr val="622422"/>
                </a:solidFill>
                <a:latin typeface="Comic Sans MS"/>
                <a:cs typeface="Comic Sans MS"/>
              </a:rPr>
              <a:t>T</a:t>
            </a:r>
            <a:r>
              <a:rPr sz="2200" b="1" spc="-580" dirty="0">
                <a:latin typeface="Comic Sans MS"/>
                <a:cs typeface="Comic Sans MS"/>
              </a:rPr>
              <a:t>est.</a:t>
            </a:r>
            <a:endParaRPr sz="2200" dirty="0">
              <a:latin typeface="Comic Sans MS"/>
              <a:cs typeface="Comic Sans MS"/>
            </a:endParaRPr>
          </a:p>
          <a:p>
            <a:pPr marL="444500" indent="-342900">
              <a:lnSpc>
                <a:spcPts val="2460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b="1" spc="-10" dirty="0">
                <a:latin typeface="Comic Sans MS"/>
                <a:cs typeface="Comic Sans MS"/>
              </a:rPr>
              <a:t>Receive rainfall between </a:t>
            </a:r>
            <a:r>
              <a:rPr lang="en-IN" sz="2200" b="1" spc="-5" dirty="0">
                <a:latin typeface="Comic Sans MS"/>
                <a:cs typeface="Comic Sans MS"/>
              </a:rPr>
              <a:t>200</a:t>
            </a:r>
            <a:r>
              <a:rPr sz="2200" b="1" spc="-5" dirty="0">
                <a:latin typeface="Comic Sans MS"/>
                <a:cs typeface="Comic Sans MS"/>
              </a:rPr>
              <a:t> cm to</a:t>
            </a:r>
            <a:r>
              <a:rPr sz="2200" b="1" spc="10" dirty="0">
                <a:latin typeface="Comic Sans MS"/>
                <a:cs typeface="Comic Sans MS"/>
              </a:rPr>
              <a:t> </a:t>
            </a:r>
            <a:r>
              <a:rPr lang="en-IN" sz="2200" b="1" spc="-5" dirty="0">
                <a:latin typeface="Comic Sans MS"/>
                <a:cs typeface="Comic Sans MS"/>
              </a:rPr>
              <a:t>70 </a:t>
            </a:r>
            <a:r>
              <a:rPr sz="2200" b="1" spc="-5" dirty="0">
                <a:latin typeface="Comic Sans MS"/>
                <a:cs typeface="Comic Sans MS"/>
              </a:rPr>
              <a:t>cm.</a:t>
            </a:r>
            <a:endParaRPr sz="2200" dirty="0">
              <a:latin typeface="Comic Sans MS"/>
              <a:cs typeface="Comic Sans MS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b="1" spc="-10" dirty="0">
                <a:latin typeface="Comic Sans MS"/>
                <a:cs typeface="Comic Sans MS"/>
              </a:rPr>
              <a:t>Shed their </a:t>
            </a:r>
            <a:r>
              <a:rPr sz="2200" b="1" spc="-5" dirty="0">
                <a:latin typeface="Comic Sans MS"/>
                <a:cs typeface="Comic Sans MS"/>
              </a:rPr>
              <a:t>leaves </a:t>
            </a:r>
            <a:r>
              <a:rPr sz="2200" b="1" spc="-10" dirty="0">
                <a:latin typeface="Comic Sans MS"/>
                <a:cs typeface="Comic Sans MS"/>
              </a:rPr>
              <a:t>for </a:t>
            </a:r>
            <a:r>
              <a:rPr sz="2200" b="1" spc="5" dirty="0">
                <a:latin typeface="Comic Sans MS"/>
                <a:cs typeface="Comic Sans MS"/>
              </a:rPr>
              <a:t>6-8 </a:t>
            </a:r>
            <a:r>
              <a:rPr sz="2200" b="1" spc="-10" dirty="0">
                <a:latin typeface="Comic Sans MS"/>
                <a:cs typeface="Comic Sans MS"/>
              </a:rPr>
              <a:t>weeks </a:t>
            </a:r>
            <a:r>
              <a:rPr sz="2200" b="1" spc="-5" dirty="0">
                <a:latin typeface="Comic Sans MS"/>
                <a:cs typeface="Comic Sans MS"/>
              </a:rPr>
              <a:t>in </a:t>
            </a:r>
            <a:r>
              <a:rPr sz="2200" b="1" spc="-10" dirty="0">
                <a:latin typeface="Comic Sans MS"/>
                <a:cs typeface="Comic Sans MS"/>
              </a:rPr>
              <a:t>dry</a:t>
            </a:r>
            <a:r>
              <a:rPr sz="2200" b="1" spc="15" dirty="0">
                <a:latin typeface="Comic Sans MS"/>
                <a:cs typeface="Comic Sans MS"/>
              </a:rPr>
              <a:t> </a:t>
            </a:r>
            <a:r>
              <a:rPr sz="2200" b="1" spc="-5" dirty="0">
                <a:latin typeface="Comic Sans MS"/>
                <a:cs typeface="Comic Sans MS"/>
              </a:rPr>
              <a:t>summer.</a:t>
            </a:r>
            <a:endParaRPr sz="2200" dirty="0">
              <a:latin typeface="Comic Sans MS"/>
              <a:cs typeface="Comic Sans MS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b="1" spc="-5" dirty="0">
                <a:latin typeface="Comic Sans MS"/>
                <a:cs typeface="Comic Sans MS"/>
              </a:rPr>
              <a:t>Further </a:t>
            </a:r>
            <a:r>
              <a:rPr sz="2200" b="1" spc="-10" dirty="0">
                <a:latin typeface="Comic Sans MS"/>
                <a:cs typeface="Comic Sans MS"/>
              </a:rPr>
              <a:t>divided</a:t>
            </a:r>
            <a:r>
              <a:rPr sz="2200" b="1" spc="30" dirty="0">
                <a:latin typeface="Comic Sans MS"/>
                <a:cs typeface="Comic Sans MS"/>
              </a:rPr>
              <a:t> </a:t>
            </a:r>
            <a:r>
              <a:rPr sz="2200" b="1" spc="-10" dirty="0">
                <a:latin typeface="Comic Sans MS"/>
                <a:cs typeface="Comic Sans MS"/>
              </a:rPr>
              <a:t>into</a:t>
            </a:r>
            <a:endParaRPr sz="2200" dirty="0">
              <a:latin typeface="Comic Sans MS"/>
              <a:cs typeface="Comic Sans MS"/>
            </a:endParaRPr>
          </a:p>
          <a:p>
            <a:pPr marL="845185" lvl="1" indent="-287020">
              <a:lnSpc>
                <a:spcPts val="2395"/>
              </a:lnSpc>
              <a:spcBef>
                <a:spcPts val="10"/>
              </a:spcBef>
              <a:buFont typeface="Arial"/>
              <a:buChar char="–"/>
              <a:tabLst>
                <a:tab pos="845185" algn="l"/>
                <a:tab pos="845819" algn="l"/>
              </a:tabLst>
            </a:pPr>
            <a:r>
              <a:rPr sz="2000" b="1" dirty="0">
                <a:solidFill>
                  <a:srgbClr val="C00000"/>
                </a:solidFill>
                <a:latin typeface="Comic Sans MS"/>
                <a:cs typeface="Comic Sans MS"/>
              </a:rPr>
              <a:t>Moist and dry deciduous</a:t>
            </a:r>
            <a:r>
              <a:rPr sz="2000" b="1" spc="-9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omic Sans MS"/>
                <a:cs typeface="Comic Sans MS"/>
              </a:rPr>
              <a:t>forest</a:t>
            </a:r>
            <a:r>
              <a:rPr sz="2000" b="1" spc="-5" dirty="0">
                <a:latin typeface="Comic Sans MS"/>
                <a:cs typeface="Comic Sans MS"/>
              </a:rPr>
              <a:t>.</a:t>
            </a:r>
            <a:endParaRPr sz="2000" dirty="0">
              <a:latin typeface="Comic Sans MS"/>
              <a:cs typeface="Comic Sans MS"/>
            </a:endParaRPr>
          </a:p>
          <a:p>
            <a:pPr marL="444500" indent="-342900">
              <a:lnSpc>
                <a:spcPts val="2635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Moist </a:t>
            </a:r>
            <a:r>
              <a:rPr sz="2200" b="1" spc="-10" dirty="0">
                <a:solidFill>
                  <a:srgbClr val="6F2F9F"/>
                </a:solidFill>
                <a:latin typeface="Comic Sans MS"/>
                <a:cs typeface="Comic Sans MS"/>
              </a:rPr>
              <a:t>deciduous</a:t>
            </a:r>
            <a:r>
              <a:rPr sz="2200" b="1" spc="3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omic Sans MS"/>
                <a:cs typeface="Comic Sans MS"/>
              </a:rPr>
              <a:t>forest</a:t>
            </a:r>
            <a:endParaRPr sz="2200" dirty="0">
              <a:latin typeface="Comic Sans MS"/>
              <a:cs typeface="Comic Sans MS"/>
            </a:endParaRPr>
          </a:p>
          <a:p>
            <a:pPr marL="8451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845185" algn="l"/>
                <a:tab pos="845819" algn="l"/>
              </a:tabLst>
            </a:pPr>
            <a:r>
              <a:rPr sz="2000" b="1" spc="-5" dirty="0">
                <a:latin typeface="Comic Sans MS"/>
                <a:cs typeface="Comic Sans MS"/>
              </a:rPr>
              <a:t>Receive rainfall between </a:t>
            </a:r>
            <a:r>
              <a:rPr lang="en-IN" sz="2000" b="1" spc="-5" dirty="0">
                <a:latin typeface="Comic Sans MS"/>
                <a:cs typeface="Comic Sans MS"/>
              </a:rPr>
              <a:t>2</a:t>
            </a:r>
            <a:r>
              <a:rPr sz="2000" b="1" spc="-5" dirty="0">
                <a:latin typeface="Comic Sans MS"/>
                <a:cs typeface="Comic Sans MS"/>
              </a:rPr>
              <a:t>00</a:t>
            </a:r>
            <a:r>
              <a:rPr lang="en-IN" sz="2000" b="1" spc="-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cm to</a:t>
            </a:r>
            <a:r>
              <a:rPr sz="2000" b="1" spc="-110" dirty="0">
                <a:latin typeface="Comic Sans MS"/>
                <a:cs typeface="Comic Sans MS"/>
              </a:rPr>
              <a:t> </a:t>
            </a:r>
            <a:r>
              <a:rPr lang="en-IN" sz="2000" b="1" spc="-5" dirty="0">
                <a:latin typeface="Comic Sans MS"/>
                <a:cs typeface="Comic Sans MS"/>
              </a:rPr>
              <a:t>1</a:t>
            </a:r>
            <a:r>
              <a:rPr sz="2000" b="1" spc="-5" dirty="0">
                <a:latin typeface="Comic Sans MS"/>
                <a:cs typeface="Comic Sans MS"/>
              </a:rPr>
              <a:t>00</a:t>
            </a:r>
            <a:r>
              <a:rPr lang="en-IN" sz="2000" b="1" spc="-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cm.</a:t>
            </a:r>
            <a:endParaRPr sz="2000" dirty="0">
              <a:latin typeface="Comic Sans MS"/>
              <a:cs typeface="Comic Sans MS"/>
            </a:endParaRPr>
          </a:p>
          <a:p>
            <a:pPr marL="845185" lvl="1" indent="-287020">
              <a:lnSpc>
                <a:spcPct val="100000"/>
              </a:lnSpc>
              <a:buFont typeface="Arial"/>
              <a:buChar char="–"/>
              <a:tabLst>
                <a:tab pos="845185" algn="l"/>
                <a:tab pos="845819" algn="l"/>
              </a:tabLst>
            </a:pPr>
            <a:r>
              <a:rPr sz="2000" b="1" spc="-5" dirty="0">
                <a:latin typeface="Comic Sans MS"/>
                <a:cs typeface="Comic Sans MS"/>
              </a:rPr>
              <a:t>Areas</a:t>
            </a:r>
            <a:r>
              <a:rPr sz="2000" b="1" spc="-1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covered</a:t>
            </a:r>
            <a:endParaRPr sz="2000" dirty="0">
              <a:latin typeface="Comic Sans MS"/>
              <a:cs typeface="Comic Sans MS"/>
            </a:endParaRPr>
          </a:p>
          <a:p>
            <a:pPr marL="1244600" lvl="2" indent="-229235">
              <a:lnSpc>
                <a:spcPts val="2035"/>
              </a:lnSpc>
              <a:spcBef>
                <a:spcPts val="15"/>
              </a:spcBef>
              <a:buFont typeface="Arial"/>
              <a:buChar char="•"/>
              <a:tabLst>
                <a:tab pos="1244600" algn="l"/>
                <a:tab pos="1245235" algn="l"/>
              </a:tabLst>
            </a:pPr>
            <a:r>
              <a:rPr sz="1700" b="1" spc="-5" dirty="0">
                <a:latin typeface="Comic Sans MS"/>
                <a:cs typeface="Comic Sans MS"/>
              </a:rPr>
              <a:t>Himalayas, </a:t>
            </a:r>
            <a:r>
              <a:rPr sz="1700" b="1" dirty="0">
                <a:latin typeface="Comic Sans MS"/>
                <a:cs typeface="Comic Sans MS"/>
              </a:rPr>
              <a:t>Jharkhand, West </a:t>
            </a:r>
            <a:r>
              <a:rPr sz="1700" b="1" spc="-5" dirty="0">
                <a:latin typeface="Comic Sans MS"/>
                <a:cs typeface="Comic Sans MS"/>
              </a:rPr>
              <a:t>Orissa, </a:t>
            </a:r>
            <a:r>
              <a:rPr sz="1700" b="1" dirty="0">
                <a:latin typeface="Comic Sans MS"/>
                <a:cs typeface="Comic Sans MS"/>
              </a:rPr>
              <a:t>Chhattisgarh, Western</a:t>
            </a:r>
            <a:r>
              <a:rPr sz="1700" b="1" spc="-95" dirty="0">
                <a:latin typeface="Comic Sans MS"/>
                <a:cs typeface="Comic Sans MS"/>
              </a:rPr>
              <a:t> </a:t>
            </a:r>
            <a:r>
              <a:rPr sz="1700" b="1" dirty="0">
                <a:latin typeface="Comic Sans MS"/>
                <a:cs typeface="Comic Sans MS"/>
              </a:rPr>
              <a:t>Ghats.</a:t>
            </a:r>
            <a:endParaRPr sz="1700" dirty="0">
              <a:latin typeface="Comic Sans MS"/>
              <a:cs typeface="Comic Sans MS"/>
            </a:endParaRPr>
          </a:p>
          <a:p>
            <a:pPr marL="845185" lvl="1" indent="-287020">
              <a:lnSpc>
                <a:spcPts val="2395"/>
              </a:lnSpc>
              <a:buFont typeface="Arial"/>
              <a:buChar char="–"/>
              <a:tabLst>
                <a:tab pos="845185" algn="l"/>
                <a:tab pos="845819" algn="l"/>
              </a:tabLst>
            </a:pPr>
            <a:r>
              <a:rPr sz="2000" b="1" spc="-5" dirty="0">
                <a:latin typeface="Comic Sans MS"/>
                <a:cs typeface="Comic Sans MS"/>
              </a:rPr>
              <a:t>Vegetation</a:t>
            </a:r>
            <a:r>
              <a:rPr sz="2000" b="1" spc="-8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found</a:t>
            </a:r>
            <a:endParaRPr sz="2000" dirty="0">
              <a:latin typeface="Comic Sans MS"/>
              <a:cs typeface="Comic Sans MS"/>
            </a:endParaRPr>
          </a:p>
          <a:p>
            <a:pPr marL="1244600" marR="556895" lvl="2" indent="-228600">
              <a:lnSpc>
                <a:spcPct val="80000"/>
              </a:lnSpc>
              <a:spcBef>
                <a:spcPts val="420"/>
              </a:spcBef>
              <a:buFont typeface="Arial"/>
              <a:buChar char="•"/>
              <a:tabLst>
                <a:tab pos="1244600" algn="l"/>
                <a:tab pos="1245235" algn="l"/>
              </a:tabLst>
            </a:pPr>
            <a:r>
              <a:rPr sz="1700" b="1" dirty="0">
                <a:latin typeface="Comic Sans MS"/>
                <a:cs typeface="Comic Sans MS"/>
              </a:rPr>
              <a:t>Teak, Bamboos, </a:t>
            </a:r>
            <a:r>
              <a:rPr sz="1700" b="1" spc="-5" dirty="0">
                <a:latin typeface="Comic Sans MS"/>
                <a:cs typeface="Comic Sans MS"/>
              </a:rPr>
              <a:t>sal, </a:t>
            </a:r>
            <a:r>
              <a:rPr sz="1700" b="1" dirty="0">
                <a:latin typeface="Comic Sans MS"/>
                <a:cs typeface="Comic Sans MS"/>
              </a:rPr>
              <a:t>shisham, </a:t>
            </a:r>
            <a:r>
              <a:rPr sz="1700" b="1" spc="-5" dirty="0">
                <a:latin typeface="Comic Sans MS"/>
                <a:cs typeface="Comic Sans MS"/>
              </a:rPr>
              <a:t>sandalwood, khair, </a:t>
            </a:r>
            <a:r>
              <a:rPr sz="1700" b="1" dirty="0">
                <a:latin typeface="Comic Sans MS"/>
                <a:cs typeface="Comic Sans MS"/>
              </a:rPr>
              <a:t>kusum, arjun,  </a:t>
            </a:r>
            <a:r>
              <a:rPr sz="1700" b="1" spc="-5" dirty="0">
                <a:latin typeface="Comic Sans MS"/>
                <a:cs typeface="Comic Sans MS"/>
              </a:rPr>
              <a:t>mulberry.</a:t>
            </a:r>
            <a:endParaRPr sz="1700" dirty="0">
              <a:latin typeface="Comic Sans MS"/>
              <a:cs typeface="Comic Sans MS"/>
            </a:endParaRPr>
          </a:p>
          <a:p>
            <a:pPr marL="444500" indent="-342900">
              <a:lnSpc>
                <a:spcPts val="2620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b="1" spc="-5" dirty="0">
                <a:solidFill>
                  <a:srgbClr val="6F2F9F"/>
                </a:solidFill>
                <a:latin typeface="Comic Sans MS"/>
                <a:cs typeface="Comic Sans MS"/>
              </a:rPr>
              <a:t>Dry </a:t>
            </a:r>
            <a:r>
              <a:rPr sz="2200" b="1" spc="-10" dirty="0">
                <a:solidFill>
                  <a:srgbClr val="6F2F9F"/>
                </a:solidFill>
                <a:latin typeface="Comic Sans MS"/>
                <a:cs typeface="Comic Sans MS"/>
              </a:rPr>
              <a:t>deciduous</a:t>
            </a:r>
            <a:r>
              <a:rPr sz="2200" b="1" spc="3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200" b="1" spc="-10" dirty="0">
                <a:solidFill>
                  <a:srgbClr val="6F2F9F"/>
                </a:solidFill>
                <a:latin typeface="Comic Sans MS"/>
                <a:cs typeface="Comic Sans MS"/>
              </a:rPr>
              <a:t>forest</a:t>
            </a:r>
            <a:endParaRPr sz="2200" dirty="0">
              <a:latin typeface="Comic Sans MS"/>
              <a:cs typeface="Comic Sans MS"/>
            </a:endParaRPr>
          </a:p>
          <a:p>
            <a:pPr marL="8451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845185" algn="l"/>
                <a:tab pos="845819" algn="l"/>
              </a:tabLst>
            </a:pPr>
            <a:r>
              <a:rPr sz="2000" b="1" spc="-5" dirty="0">
                <a:latin typeface="Comic Sans MS"/>
                <a:cs typeface="Comic Sans MS"/>
              </a:rPr>
              <a:t>Receive rainfall between 70cm to</a:t>
            </a:r>
            <a:r>
              <a:rPr sz="2000" b="1" spc="-114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100cm.</a:t>
            </a:r>
            <a:endParaRPr sz="2000" dirty="0">
              <a:latin typeface="Comic Sans MS"/>
              <a:cs typeface="Comic Sans MS"/>
            </a:endParaRPr>
          </a:p>
          <a:p>
            <a:pPr marL="845185" lvl="1" indent="-287020">
              <a:lnSpc>
                <a:spcPct val="100000"/>
              </a:lnSpc>
              <a:buFont typeface="Arial"/>
              <a:buChar char="–"/>
              <a:tabLst>
                <a:tab pos="845185" algn="l"/>
                <a:tab pos="845819" algn="l"/>
              </a:tabLst>
            </a:pPr>
            <a:r>
              <a:rPr sz="2000" b="1" spc="-5" dirty="0">
                <a:latin typeface="Comic Sans MS"/>
                <a:cs typeface="Comic Sans MS"/>
              </a:rPr>
              <a:t>Areas</a:t>
            </a:r>
            <a:r>
              <a:rPr sz="2000" b="1" spc="-15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covered</a:t>
            </a:r>
            <a:endParaRPr sz="2000" dirty="0">
              <a:latin typeface="Comic Sans MS"/>
              <a:cs typeface="Comic Sans MS"/>
            </a:endParaRPr>
          </a:p>
          <a:p>
            <a:pPr marL="1244600" lvl="2" indent="-229235">
              <a:lnSpc>
                <a:spcPts val="2035"/>
              </a:lnSpc>
              <a:spcBef>
                <a:spcPts val="15"/>
              </a:spcBef>
              <a:buFont typeface="Arial"/>
              <a:buChar char="•"/>
              <a:tabLst>
                <a:tab pos="1244600" algn="l"/>
                <a:tab pos="1245235" algn="l"/>
              </a:tabLst>
            </a:pPr>
            <a:r>
              <a:rPr sz="1700" b="1" spc="-5" dirty="0">
                <a:latin typeface="Comic Sans MS"/>
                <a:cs typeface="Comic Sans MS"/>
              </a:rPr>
              <a:t>peninsular </a:t>
            </a:r>
            <a:r>
              <a:rPr sz="1700" b="1" dirty="0">
                <a:latin typeface="Comic Sans MS"/>
                <a:cs typeface="Comic Sans MS"/>
              </a:rPr>
              <a:t>plateau, plains of </a:t>
            </a:r>
            <a:r>
              <a:rPr sz="1700" b="1" spc="-5" dirty="0">
                <a:latin typeface="Comic Sans MS"/>
                <a:cs typeface="Comic Sans MS"/>
              </a:rPr>
              <a:t>Bihar </a:t>
            </a:r>
            <a:r>
              <a:rPr sz="1700" b="1" dirty="0">
                <a:latin typeface="Comic Sans MS"/>
                <a:cs typeface="Comic Sans MS"/>
              </a:rPr>
              <a:t>and Uttar</a:t>
            </a:r>
            <a:r>
              <a:rPr sz="1700" b="1" spc="-80" dirty="0">
                <a:latin typeface="Comic Sans MS"/>
                <a:cs typeface="Comic Sans MS"/>
              </a:rPr>
              <a:t> </a:t>
            </a:r>
            <a:r>
              <a:rPr sz="1700" b="1" dirty="0">
                <a:latin typeface="Comic Sans MS"/>
                <a:cs typeface="Comic Sans MS"/>
              </a:rPr>
              <a:t>Pradesh.</a:t>
            </a:r>
            <a:endParaRPr sz="1700" dirty="0">
              <a:latin typeface="Comic Sans MS"/>
              <a:cs typeface="Comic Sans MS"/>
            </a:endParaRPr>
          </a:p>
          <a:p>
            <a:pPr marL="845185" lvl="1" indent="-287020">
              <a:lnSpc>
                <a:spcPts val="2395"/>
              </a:lnSpc>
              <a:buFont typeface="Arial"/>
              <a:buChar char="–"/>
              <a:tabLst>
                <a:tab pos="845185" algn="l"/>
                <a:tab pos="845819" algn="l"/>
                <a:tab pos="2372360" algn="l"/>
              </a:tabLst>
            </a:pPr>
            <a:r>
              <a:rPr sz="2000" b="1" dirty="0">
                <a:latin typeface="Comic Sans MS"/>
                <a:cs typeface="Comic Sans MS"/>
              </a:rPr>
              <a:t>Vegetation	</a:t>
            </a:r>
            <a:r>
              <a:rPr sz="2000" b="1" spc="-5" dirty="0">
                <a:latin typeface="Comic Sans MS"/>
                <a:cs typeface="Comic Sans MS"/>
              </a:rPr>
              <a:t>found</a:t>
            </a:r>
            <a:endParaRPr sz="2000" dirty="0">
              <a:latin typeface="Comic Sans MS"/>
              <a:cs typeface="Comic Sans MS"/>
            </a:endParaRPr>
          </a:p>
          <a:p>
            <a:pPr marL="845185" lvl="1" indent="-287020">
              <a:lnSpc>
                <a:spcPts val="2395"/>
              </a:lnSpc>
              <a:buFont typeface="Arial"/>
              <a:buChar char="–"/>
              <a:tabLst>
                <a:tab pos="845185" algn="l"/>
                <a:tab pos="845819" algn="l"/>
              </a:tabLst>
            </a:pPr>
            <a:r>
              <a:rPr sz="2000" b="1" dirty="0">
                <a:latin typeface="Comic Sans MS"/>
                <a:cs typeface="Comic Sans MS"/>
              </a:rPr>
              <a:t>Teak, Sal, Peepal,</a:t>
            </a:r>
            <a:r>
              <a:rPr sz="2000" b="1" spc="-85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Neem.</a:t>
            </a:r>
            <a:endParaRPr sz="2000" dirty="0">
              <a:latin typeface="Comic Sans MS"/>
              <a:cs typeface="Comic Sans MS"/>
            </a:endParaRPr>
          </a:p>
          <a:p>
            <a:pPr marL="444500" indent="-342900">
              <a:lnSpc>
                <a:spcPts val="2635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b="1" spc="-10" dirty="0">
                <a:latin typeface="Comic Sans MS"/>
                <a:cs typeface="Comic Sans MS"/>
              </a:rPr>
              <a:t>Animals found </a:t>
            </a:r>
            <a:r>
              <a:rPr sz="2200" b="1" spc="-5" dirty="0">
                <a:latin typeface="Comic Sans MS"/>
                <a:cs typeface="Comic Sans MS"/>
              </a:rPr>
              <a:t>in </a:t>
            </a:r>
            <a:r>
              <a:rPr sz="2200" b="1" spc="-5" dirty="0" err="1">
                <a:latin typeface="Comic Sans MS"/>
                <a:cs typeface="Comic Sans MS"/>
              </a:rPr>
              <a:t>th</a:t>
            </a:r>
            <a:r>
              <a:rPr lang="en-IN" sz="2200" b="1" spc="-5" dirty="0">
                <a:latin typeface="Comic Sans MS"/>
                <a:cs typeface="Comic Sans MS"/>
              </a:rPr>
              <a:t>is </a:t>
            </a:r>
            <a:r>
              <a:rPr sz="2200" b="1" spc="-10" dirty="0">
                <a:latin typeface="Comic Sans MS"/>
                <a:cs typeface="Comic Sans MS"/>
              </a:rPr>
              <a:t>type </a:t>
            </a:r>
            <a:r>
              <a:rPr sz="2200" b="1" spc="-5" dirty="0">
                <a:latin typeface="Comic Sans MS"/>
                <a:cs typeface="Comic Sans MS"/>
              </a:rPr>
              <a:t>of </a:t>
            </a:r>
            <a:r>
              <a:rPr sz="2200" b="1" spc="-10" dirty="0">
                <a:latin typeface="Comic Sans MS"/>
                <a:cs typeface="Comic Sans MS"/>
              </a:rPr>
              <a:t>forest</a:t>
            </a:r>
            <a:r>
              <a:rPr sz="2200" b="1" spc="60" dirty="0">
                <a:latin typeface="Comic Sans MS"/>
                <a:cs typeface="Comic Sans MS"/>
              </a:rPr>
              <a:t> </a:t>
            </a:r>
            <a:r>
              <a:rPr sz="2200" b="1" spc="-5" dirty="0">
                <a:latin typeface="Comic Sans MS"/>
                <a:cs typeface="Comic Sans MS"/>
              </a:rPr>
              <a:t>are</a:t>
            </a:r>
            <a:endParaRPr sz="2200" dirty="0">
              <a:latin typeface="Comic Sans MS"/>
              <a:cs typeface="Comic Sans MS"/>
            </a:endParaRPr>
          </a:p>
          <a:p>
            <a:pPr marL="845185" marR="205104" lvl="1" indent="-287020">
              <a:lnSpc>
                <a:spcPts val="1920"/>
              </a:lnSpc>
              <a:spcBef>
                <a:spcPts val="470"/>
              </a:spcBef>
              <a:buFont typeface="Arial"/>
              <a:buChar char="–"/>
              <a:tabLst>
                <a:tab pos="845185" algn="l"/>
                <a:tab pos="845819" algn="l"/>
              </a:tabLst>
            </a:pPr>
            <a:r>
              <a:rPr sz="2000" b="1" dirty="0">
                <a:latin typeface="Comic Sans MS"/>
                <a:cs typeface="Comic Sans MS"/>
              </a:rPr>
              <a:t>lion, </a:t>
            </a:r>
            <a:r>
              <a:rPr sz="2000" b="1" spc="-5" dirty="0">
                <a:latin typeface="Comic Sans MS"/>
                <a:cs typeface="Comic Sans MS"/>
              </a:rPr>
              <a:t>tiger, </a:t>
            </a:r>
            <a:r>
              <a:rPr sz="2000" b="1" dirty="0">
                <a:latin typeface="Comic Sans MS"/>
                <a:cs typeface="Comic Sans MS"/>
              </a:rPr>
              <a:t>pig, </a:t>
            </a:r>
            <a:r>
              <a:rPr sz="2000" b="1" spc="-5" dirty="0">
                <a:latin typeface="Comic Sans MS"/>
                <a:cs typeface="Comic Sans MS"/>
              </a:rPr>
              <a:t>deer </a:t>
            </a:r>
            <a:r>
              <a:rPr sz="2000" b="1" dirty="0">
                <a:latin typeface="Comic Sans MS"/>
                <a:cs typeface="Comic Sans MS"/>
              </a:rPr>
              <a:t>and </a:t>
            </a:r>
            <a:r>
              <a:rPr sz="2000" b="1" spc="-5" dirty="0">
                <a:latin typeface="Comic Sans MS"/>
                <a:cs typeface="Comic Sans MS"/>
              </a:rPr>
              <a:t>elephant. </a:t>
            </a:r>
            <a:r>
              <a:rPr sz="2000" b="1" dirty="0">
                <a:latin typeface="Comic Sans MS"/>
                <a:cs typeface="Comic Sans MS"/>
              </a:rPr>
              <a:t>A </a:t>
            </a:r>
            <a:r>
              <a:rPr sz="2000" b="1" spc="-5" dirty="0">
                <a:latin typeface="Comic Sans MS"/>
                <a:cs typeface="Comic Sans MS"/>
              </a:rPr>
              <a:t>huge variety </a:t>
            </a:r>
            <a:r>
              <a:rPr sz="2000" b="1" dirty="0">
                <a:latin typeface="Comic Sans MS"/>
                <a:cs typeface="Comic Sans MS"/>
              </a:rPr>
              <a:t>of </a:t>
            </a:r>
            <a:r>
              <a:rPr sz="2000" b="1" spc="-5" dirty="0">
                <a:latin typeface="Comic Sans MS"/>
                <a:cs typeface="Comic Sans MS"/>
              </a:rPr>
              <a:t>birds,  </a:t>
            </a:r>
            <a:r>
              <a:rPr sz="2000" b="1" dirty="0">
                <a:latin typeface="Comic Sans MS"/>
                <a:cs typeface="Comic Sans MS"/>
              </a:rPr>
              <a:t>lizards, snakes, and</a:t>
            </a:r>
            <a:r>
              <a:rPr sz="2000" b="1" spc="-6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tortoises.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10400" y="989075"/>
            <a:ext cx="1621536" cy="1982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2">
              <a:lumMod val="60000"/>
              <a:lumOff val="40000"/>
            </a:schemeClr>
          </a:fgClr>
          <a:bgClr>
            <a:schemeClr val="accent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81355" y="0"/>
              <a:ext cx="5579364" cy="12268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3401" y="79959"/>
            <a:ext cx="480794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INTRODUCTION</a:t>
            </a:r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1255395" y="796467"/>
            <a:ext cx="5213985" cy="6097905"/>
            <a:chOff x="92964" y="707136"/>
            <a:chExt cx="5213985" cy="6097905"/>
          </a:xfrm>
        </p:grpSpPr>
        <p:sp>
          <p:nvSpPr>
            <p:cNvPr id="7" name="object 7"/>
            <p:cNvSpPr/>
            <p:nvPr/>
          </p:nvSpPr>
          <p:spPr>
            <a:xfrm>
              <a:off x="92964" y="726948"/>
              <a:ext cx="574548" cy="742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2148" y="707136"/>
              <a:ext cx="4675632" cy="7894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16196" y="707136"/>
              <a:ext cx="690372" cy="789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964" y="1920239"/>
              <a:ext cx="574548" cy="742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2148" y="1900427"/>
              <a:ext cx="2261616" cy="789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2180" y="1900427"/>
              <a:ext cx="690371" cy="789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964" y="5212080"/>
              <a:ext cx="574548" cy="742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2148" y="5192268"/>
              <a:ext cx="1725168" cy="7894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5731" y="5192268"/>
              <a:ext cx="690371" cy="789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964" y="6035038"/>
              <a:ext cx="574548" cy="742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2148" y="6015226"/>
              <a:ext cx="1624583" cy="7894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65147" y="6015226"/>
              <a:ext cx="690372" cy="789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7340" y="813561"/>
            <a:ext cx="8701405" cy="6099105"/>
          </a:xfrm>
          <a:prstGeom prst="rect">
            <a:avLst/>
          </a:prstGeom>
          <a:pattFill prst="pct70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vert="horz" wrap="square" lIns="0" tIns="58419" rIns="0" bIns="0" rtlCol="0">
            <a:spAutoFit/>
          </a:bodyPr>
          <a:lstStyle/>
          <a:p>
            <a:pPr marL="355600" marR="210185" indent="-342900">
              <a:lnSpc>
                <a:spcPts val="292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solidFill>
                  <a:srgbClr val="C00000"/>
                </a:solidFill>
                <a:latin typeface="Comic Sans MS"/>
                <a:cs typeface="Comic Sans MS"/>
              </a:rPr>
              <a:t>NATURAL VEGETATION- </a:t>
            </a:r>
            <a:r>
              <a:rPr sz="2700" b="1" spc="-5" dirty="0">
                <a:latin typeface="Comic Sans MS"/>
                <a:cs typeface="Comic Sans MS"/>
              </a:rPr>
              <a:t>It means the  vegetation grown </a:t>
            </a:r>
            <a:r>
              <a:rPr lang="en-IN" sz="2700" b="1" spc="-5" dirty="0">
                <a:latin typeface="Comic Sans MS"/>
                <a:cs typeface="Comic Sans MS"/>
              </a:rPr>
              <a:t>naturally without human aid.</a:t>
            </a:r>
            <a:r>
              <a:rPr sz="2700" b="1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It is also known </a:t>
            </a:r>
            <a:r>
              <a:rPr sz="2700" b="1" dirty="0">
                <a:latin typeface="Comic Sans MS"/>
                <a:cs typeface="Comic Sans MS"/>
              </a:rPr>
              <a:t>as </a:t>
            </a:r>
            <a:r>
              <a:rPr sz="2700" b="1" spc="-10" dirty="0">
                <a:latin typeface="Comic Sans MS"/>
                <a:cs typeface="Comic Sans MS"/>
              </a:rPr>
              <a:t>virgin</a:t>
            </a:r>
            <a:r>
              <a:rPr sz="2700" b="1" spc="80" dirty="0">
                <a:latin typeface="Comic Sans MS"/>
                <a:cs typeface="Comic Sans MS"/>
              </a:rPr>
              <a:t> </a:t>
            </a:r>
            <a:r>
              <a:rPr sz="2700" b="1" spc="-10" dirty="0">
                <a:latin typeface="Comic Sans MS"/>
                <a:cs typeface="Comic Sans MS"/>
              </a:rPr>
              <a:t>vegetation.</a:t>
            </a:r>
            <a:endParaRPr sz="2700" dirty="0">
              <a:latin typeface="Comic Sans MS"/>
              <a:cs typeface="Comic Sans MS"/>
            </a:endParaRPr>
          </a:p>
          <a:p>
            <a:pPr marL="355600" marR="330200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  <a:tab pos="1054735" algn="l"/>
              </a:tabLst>
            </a:pPr>
            <a:r>
              <a:rPr sz="2700" b="1" dirty="0">
                <a:solidFill>
                  <a:srgbClr val="C00000"/>
                </a:solidFill>
                <a:latin typeface="Comic Sans MS"/>
                <a:cs typeface="Comic Sans MS"/>
              </a:rPr>
              <a:t>WILDLIFE- </a:t>
            </a:r>
            <a:r>
              <a:rPr sz="2700" b="1" spc="-5" dirty="0">
                <a:latin typeface="Comic Sans MS"/>
                <a:cs typeface="Comic Sans MS"/>
              </a:rPr>
              <a:t>It is the </a:t>
            </a:r>
            <a:r>
              <a:rPr sz="2700" b="1" dirty="0">
                <a:latin typeface="Comic Sans MS"/>
                <a:cs typeface="Comic Sans MS"/>
              </a:rPr>
              <a:t>animals, </a:t>
            </a:r>
            <a:r>
              <a:rPr sz="2700" b="1" spc="-5" dirty="0">
                <a:latin typeface="Comic Sans MS"/>
                <a:cs typeface="Comic Sans MS"/>
              </a:rPr>
              <a:t>birds, insects</a:t>
            </a:r>
            <a:r>
              <a:rPr lang="en-IN" sz="2700" b="1" spc="-5" dirty="0">
                <a:latin typeface="Comic Sans MS"/>
                <a:cs typeface="Comic Sans MS"/>
              </a:rPr>
              <a:t> found in </a:t>
            </a:r>
            <a:r>
              <a:rPr sz="2700" b="1" dirty="0">
                <a:latin typeface="Comic Sans MS"/>
                <a:cs typeface="Comic Sans MS"/>
              </a:rPr>
              <a:t>nature.</a:t>
            </a:r>
            <a:endParaRPr sz="2700" dirty="0">
              <a:latin typeface="Comic Sans MS"/>
              <a:cs typeface="Comic Sans MS"/>
            </a:endParaRPr>
          </a:p>
          <a:p>
            <a:pPr marL="355600" marR="626110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omic Sans MS"/>
                <a:cs typeface="Comic Sans MS"/>
              </a:rPr>
              <a:t>India is </a:t>
            </a:r>
            <a:r>
              <a:rPr sz="2700" b="1" dirty="0">
                <a:latin typeface="Comic Sans MS"/>
                <a:cs typeface="Comic Sans MS"/>
              </a:rPr>
              <a:t>a </a:t>
            </a:r>
            <a:r>
              <a:rPr sz="2700" b="1" spc="-5" dirty="0">
                <a:latin typeface="Comic Sans MS"/>
                <a:cs typeface="Comic Sans MS"/>
              </a:rPr>
              <a:t>vast </a:t>
            </a:r>
            <a:r>
              <a:rPr sz="2700" b="1" dirty="0">
                <a:latin typeface="Comic Sans MS"/>
                <a:cs typeface="Comic Sans MS"/>
              </a:rPr>
              <a:t>country</a:t>
            </a:r>
            <a:r>
              <a:rPr lang="en-IN" sz="2700" b="1" dirty="0">
                <a:latin typeface="Comic Sans MS"/>
                <a:cs typeface="Comic Sans MS"/>
              </a:rPr>
              <a:t> and has </a:t>
            </a:r>
            <a:r>
              <a:rPr sz="2700" b="1" dirty="0">
                <a:latin typeface="Comic Sans MS"/>
                <a:cs typeface="Comic Sans MS"/>
              </a:rPr>
              <a:t>a </a:t>
            </a:r>
            <a:r>
              <a:rPr sz="2700" b="1" spc="-5" dirty="0">
                <a:latin typeface="Comic Sans MS"/>
                <a:cs typeface="Comic Sans MS"/>
              </a:rPr>
              <a:t>vast</a:t>
            </a:r>
            <a:r>
              <a:rPr sz="2700" b="1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biodiversity.</a:t>
            </a:r>
            <a:endParaRPr sz="2700" dirty="0">
              <a:latin typeface="Comic Sans MS"/>
              <a:cs typeface="Comic Sans MS"/>
            </a:endParaRPr>
          </a:p>
          <a:p>
            <a:pPr marL="355600" marR="1061085" indent="-342900">
              <a:lnSpc>
                <a:spcPts val="292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omic Sans MS"/>
                <a:cs typeface="Comic Sans MS"/>
              </a:rPr>
              <a:t>India</a:t>
            </a:r>
            <a:r>
              <a:rPr lang="en-IN" sz="2700" b="1" spc="-5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is </a:t>
            </a:r>
            <a:r>
              <a:rPr lang="en-IN" sz="2700" b="1" spc="-5" dirty="0">
                <a:latin typeface="Comic Sans MS"/>
                <a:cs typeface="Comic Sans MS"/>
              </a:rPr>
              <a:t>one of the twelve mega bio-diversity countries of the world. </a:t>
            </a:r>
            <a:endParaRPr sz="2700" dirty="0">
              <a:latin typeface="Comic Sans MS"/>
              <a:cs typeface="Comic Sans MS"/>
            </a:endParaRPr>
          </a:p>
          <a:p>
            <a:pPr marL="355600" marR="941069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omic Sans MS"/>
                <a:cs typeface="Comic Sans MS"/>
              </a:rPr>
              <a:t>India, </a:t>
            </a:r>
            <a:r>
              <a:rPr sz="2700" b="1" dirty="0">
                <a:latin typeface="Comic Sans MS"/>
                <a:cs typeface="Comic Sans MS"/>
              </a:rPr>
              <a:t>has </a:t>
            </a:r>
            <a:r>
              <a:rPr sz="2700" b="1" spc="-5" dirty="0">
                <a:latin typeface="Comic Sans MS"/>
                <a:cs typeface="Comic Sans MS"/>
              </a:rPr>
              <a:t>47,000 </a:t>
            </a:r>
            <a:r>
              <a:rPr sz="2700" b="1" dirty="0">
                <a:latin typeface="Comic Sans MS"/>
                <a:cs typeface="Comic Sans MS"/>
              </a:rPr>
              <a:t>plant species </a:t>
            </a:r>
            <a:r>
              <a:rPr sz="2700" b="1" spc="-5" dirty="0">
                <a:latin typeface="Comic Sans MS"/>
                <a:cs typeface="Comic Sans MS"/>
              </a:rPr>
              <a:t>and 89,000  </a:t>
            </a:r>
            <a:r>
              <a:rPr sz="2700" b="1" dirty="0">
                <a:latin typeface="Comic Sans MS"/>
                <a:cs typeface="Comic Sans MS"/>
              </a:rPr>
              <a:t>animal</a:t>
            </a:r>
            <a:r>
              <a:rPr sz="2700" b="1" spc="-5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species.</a:t>
            </a:r>
            <a:endParaRPr sz="2700" dirty="0">
              <a:latin typeface="Comic Sans MS"/>
              <a:cs typeface="Comic Sans MS"/>
            </a:endParaRPr>
          </a:p>
          <a:p>
            <a:pPr marL="355600" marR="5080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  <a:tab pos="5503545" algn="l"/>
              </a:tabLst>
            </a:pPr>
            <a:r>
              <a:rPr sz="2700" b="1" dirty="0">
                <a:solidFill>
                  <a:srgbClr val="C00000"/>
                </a:solidFill>
                <a:latin typeface="Comic Sans MS"/>
                <a:cs typeface="Comic Sans MS"/>
              </a:rPr>
              <a:t>FAUNA-</a:t>
            </a:r>
            <a:r>
              <a:rPr sz="2700" b="1" dirty="0">
                <a:latin typeface="Comic Sans MS"/>
                <a:cs typeface="Comic Sans MS"/>
              </a:rPr>
              <a:t>It </a:t>
            </a:r>
            <a:r>
              <a:rPr sz="2700" b="1" spc="-5" dirty="0">
                <a:latin typeface="Comic Sans MS"/>
                <a:cs typeface="Comic Sans MS"/>
              </a:rPr>
              <a:t>is referred</a:t>
            </a:r>
            <a:r>
              <a:rPr sz="2700" b="1" spc="35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to</a:t>
            </a:r>
            <a:r>
              <a:rPr sz="2700" b="1" spc="15" dirty="0">
                <a:latin typeface="Comic Sans MS"/>
                <a:cs typeface="Comic Sans MS"/>
              </a:rPr>
              <a:t> </a:t>
            </a:r>
            <a:r>
              <a:rPr sz="2700" b="1" spc="-5" dirty="0">
                <a:latin typeface="Comic Sans MS"/>
                <a:cs typeface="Comic Sans MS"/>
              </a:rPr>
              <a:t>the	animal </a:t>
            </a:r>
            <a:r>
              <a:rPr sz="2700" b="1" dirty="0">
                <a:latin typeface="Comic Sans MS"/>
                <a:cs typeface="Comic Sans MS"/>
              </a:rPr>
              <a:t>species of</a:t>
            </a:r>
            <a:r>
              <a:rPr sz="2700" b="1" spc="-60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a  particular area .</a:t>
            </a:r>
            <a:endParaRPr sz="2700" dirty="0">
              <a:latin typeface="Comic Sans MS"/>
              <a:cs typeface="Comic Sans MS"/>
            </a:endParaRPr>
          </a:p>
          <a:p>
            <a:pPr marL="355600" marR="313055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solidFill>
                  <a:srgbClr val="C00000"/>
                </a:solidFill>
                <a:latin typeface="Comic Sans MS"/>
                <a:cs typeface="Comic Sans MS"/>
              </a:rPr>
              <a:t>FLORA-</a:t>
            </a:r>
            <a:r>
              <a:rPr sz="2700" b="1" spc="-5" dirty="0">
                <a:latin typeface="Comic Sans MS"/>
                <a:cs typeface="Comic Sans MS"/>
              </a:rPr>
              <a:t>It is referred to the </a:t>
            </a:r>
            <a:r>
              <a:rPr sz="2700" b="1" dirty="0">
                <a:latin typeface="Comic Sans MS"/>
                <a:cs typeface="Comic Sans MS"/>
              </a:rPr>
              <a:t>plant species of a  </a:t>
            </a:r>
            <a:r>
              <a:rPr sz="2700" b="1" spc="-5" dirty="0">
                <a:latin typeface="Comic Sans MS"/>
                <a:cs typeface="Comic Sans MS"/>
              </a:rPr>
              <a:t>particular</a:t>
            </a:r>
            <a:r>
              <a:rPr sz="2700" b="1" spc="-10" dirty="0">
                <a:latin typeface="Comic Sans MS"/>
                <a:cs typeface="Comic Sans MS"/>
              </a:rPr>
              <a:t> </a:t>
            </a:r>
            <a:r>
              <a:rPr sz="2700" b="1" dirty="0">
                <a:latin typeface="Comic Sans MS"/>
                <a:cs typeface="Comic Sans MS"/>
              </a:rPr>
              <a:t>area.</a:t>
            </a:r>
            <a:endParaRPr sz="27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0311" y="0"/>
              <a:ext cx="8281416" cy="9707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0600" y="385572"/>
              <a:ext cx="6321552" cy="1133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9409" y="25095"/>
            <a:ext cx="7197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115" marR="5080" indent="-781050">
              <a:lnSpc>
                <a:spcPct val="100000"/>
              </a:lnSpc>
              <a:spcBef>
                <a:spcPts val="100"/>
              </a:spcBef>
              <a:tabLst>
                <a:tab pos="2599055" algn="l"/>
                <a:tab pos="4079875" algn="l"/>
                <a:tab pos="5661660" algn="l"/>
              </a:tabLst>
            </a:pPr>
            <a:r>
              <a:rPr sz="3600" dirty="0"/>
              <a:t>FACT</a:t>
            </a:r>
            <a:r>
              <a:rPr sz="3600" spc="5" dirty="0"/>
              <a:t>O</a:t>
            </a:r>
            <a:r>
              <a:rPr sz="3600" spc="-5" dirty="0"/>
              <a:t>R</a:t>
            </a:r>
            <a:r>
              <a:rPr sz="3600" dirty="0"/>
              <a:t>S	</a:t>
            </a:r>
            <a:r>
              <a:rPr lang="en-IN" sz="3600" dirty="0"/>
              <a:t>A</a:t>
            </a:r>
            <a:r>
              <a:rPr sz="3600" dirty="0"/>
              <a:t>FFECTING	FLORA  </a:t>
            </a:r>
            <a:r>
              <a:rPr sz="3600" spc="-5" dirty="0"/>
              <a:t>AND </a:t>
            </a:r>
            <a:r>
              <a:rPr sz="3600" dirty="0"/>
              <a:t>FAUNA	KINGDOM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1104900"/>
            <a:ext cx="1864360" cy="3733800"/>
            <a:chOff x="0" y="1104900"/>
            <a:chExt cx="1864360" cy="3733800"/>
          </a:xfrm>
        </p:grpSpPr>
        <p:sp>
          <p:nvSpPr>
            <p:cNvPr id="8" name="object 8"/>
            <p:cNvSpPr/>
            <p:nvPr/>
          </p:nvSpPr>
          <p:spPr>
            <a:xfrm>
              <a:off x="0" y="1129283"/>
              <a:ext cx="499872" cy="8732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" y="1104900"/>
              <a:ext cx="1711452" cy="9296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184" y="1703831"/>
              <a:ext cx="608076" cy="6949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1980" y="1684019"/>
              <a:ext cx="1141476" cy="7406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184" y="4117848"/>
              <a:ext cx="608076" cy="6949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1980" y="4098035"/>
              <a:ext cx="1007363" cy="7406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8739" y="1126667"/>
            <a:ext cx="8588375" cy="5058436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C00000"/>
                </a:solidFill>
                <a:latin typeface="Comic Sans MS"/>
                <a:cs typeface="Comic Sans MS"/>
              </a:rPr>
              <a:t>Relief</a:t>
            </a:r>
            <a:endParaRPr sz="3200" dirty="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620"/>
              </a:spcBef>
            </a:pP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sz="2400" spc="2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omic Sans MS"/>
                <a:cs typeface="Comic Sans MS"/>
              </a:rPr>
              <a:t>Land</a:t>
            </a:r>
            <a:endParaRPr sz="2400" dirty="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Comic Sans MS"/>
                <a:cs typeface="Comic Sans MS"/>
              </a:rPr>
              <a:t>It </a:t>
            </a:r>
            <a:r>
              <a:rPr lang="en-IN" sz="2400" b="1" spc="-5" dirty="0">
                <a:latin typeface="Comic Sans MS"/>
                <a:cs typeface="Comic Sans MS"/>
              </a:rPr>
              <a:t>affects</a:t>
            </a:r>
            <a:r>
              <a:rPr sz="2400" b="1" spc="-5" dirty="0">
                <a:latin typeface="Comic Sans MS"/>
                <a:cs typeface="Comic Sans MS"/>
              </a:rPr>
              <a:t> the</a:t>
            </a:r>
            <a:r>
              <a:rPr lang="en-IN" sz="2400" b="1" spc="-5" dirty="0">
                <a:latin typeface="Comic Sans MS"/>
                <a:cs typeface="Comic Sans MS"/>
              </a:rPr>
              <a:t> natural</a:t>
            </a:r>
            <a:r>
              <a:rPr sz="2400" b="1" spc="-5" dirty="0">
                <a:latin typeface="Comic Sans MS"/>
                <a:cs typeface="Comic Sans MS"/>
              </a:rPr>
              <a:t> vegetation in </a:t>
            </a:r>
            <a:r>
              <a:rPr sz="2400" b="1" dirty="0">
                <a:latin typeface="Comic Sans MS"/>
                <a:cs typeface="Comic Sans MS"/>
              </a:rPr>
              <a:t>many</a:t>
            </a:r>
            <a:r>
              <a:rPr sz="2400" b="1" spc="-4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ways</a:t>
            </a:r>
            <a:r>
              <a:rPr lang="en-IN" sz="2400" b="1" spc="-5" dirty="0">
                <a:latin typeface="Comic Sans MS"/>
                <a:cs typeface="Comic Sans MS"/>
              </a:rPr>
              <a:t>.</a:t>
            </a:r>
            <a:endParaRPr sz="2400" dirty="0">
              <a:latin typeface="Comic Sans MS"/>
              <a:cs typeface="Comic Sans MS"/>
            </a:endParaRPr>
          </a:p>
          <a:p>
            <a:pPr marL="756285" marR="5080">
              <a:lnSpc>
                <a:spcPct val="100000"/>
              </a:lnSpc>
            </a:pPr>
            <a:r>
              <a:rPr lang="en-IN" sz="2400" b="1" spc="-5" dirty="0">
                <a:latin typeface="Comic Sans MS"/>
                <a:cs typeface="Comic Sans MS"/>
              </a:rPr>
              <a:t>That is why we find different types of natural vegetation in various parts of our country.</a:t>
            </a:r>
            <a:r>
              <a:rPr sz="2400" b="1" spc="-5" dirty="0">
                <a:latin typeface="Comic Sans MS"/>
                <a:cs typeface="Comic Sans MS"/>
              </a:rPr>
              <a:t> </a:t>
            </a:r>
            <a:endParaRPr sz="2400" dirty="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Comic Sans MS"/>
                <a:cs typeface="Comic Sans MS"/>
              </a:rPr>
              <a:t>Fertile </a:t>
            </a:r>
            <a:r>
              <a:rPr sz="2400" b="1" dirty="0">
                <a:latin typeface="Comic Sans MS"/>
                <a:cs typeface="Comic Sans MS"/>
              </a:rPr>
              <a:t>land </a:t>
            </a:r>
            <a:r>
              <a:rPr sz="2400" b="1" spc="-5" dirty="0">
                <a:latin typeface="Comic Sans MS"/>
                <a:cs typeface="Comic Sans MS"/>
              </a:rPr>
              <a:t>is </a:t>
            </a:r>
            <a:r>
              <a:rPr lang="en-IN" sz="2400" b="1" spc="-5" dirty="0">
                <a:latin typeface="Comic Sans MS"/>
                <a:cs typeface="Comic Sans MS"/>
              </a:rPr>
              <a:t>devoted</a:t>
            </a:r>
            <a:r>
              <a:rPr sz="2400" b="1" spc="-5" dirty="0">
                <a:latin typeface="Comic Sans MS"/>
                <a:cs typeface="Comic Sans MS"/>
              </a:rPr>
              <a:t> to agriculture while the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forests</a:t>
            </a:r>
            <a:r>
              <a:rPr lang="en-IN" sz="2400" spc="-5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give shelter </a:t>
            </a:r>
            <a:r>
              <a:rPr sz="2400" b="1" spc="-5" dirty="0">
                <a:latin typeface="Comic Sans MS"/>
                <a:cs typeface="Comic Sans MS"/>
              </a:rPr>
              <a:t>to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wildlife.</a:t>
            </a:r>
            <a:endParaRPr sz="2400" dirty="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sz="2400" spc="2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Comic Sans MS"/>
                <a:cs typeface="Comic Sans MS"/>
              </a:rPr>
              <a:t>Soil</a:t>
            </a:r>
            <a:endParaRPr sz="2400" dirty="0">
              <a:latin typeface="Comic Sans MS"/>
              <a:cs typeface="Comic Sans MS"/>
            </a:endParaRPr>
          </a:p>
          <a:p>
            <a:pPr marL="756285" marR="2934335" indent="-28702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Comic Sans MS"/>
                <a:cs typeface="Comic Sans MS"/>
              </a:rPr>
              <a:t>It also </a:t>
            </a:r>
            <a:r>
              <a:rPr lang="en-IN" sz="2400" b="1" dirty="0">
                <a:latin typeface="Comic Sans MS"/>
                <a:cs typeface="Comic Sans MS"/>
              </a:rPr>
              <a:t>affects the </a:t>
            </a:r>
            <a:r>
              <a:rPr lang="en-IN" sz="2400" b="1" dirty="0" err="1">
                <a:latin typeface="Comic Sans MS"/>
                <a:cs typeface="Comic Sans MS"/>
              </a:rPr>
              <a:t>vegetation.</a:t>
            </a:r>
            <a:r>
              <a:rPr lang="en-IN" sz="2400" b="1" spc="-5" dirty="0" err="1">
                <a:latin typeface="Comic Sans MS"/>
                <a:cs typeface="Comic Sans MS"/>
              </a:rPr>
              <a:t>For</a:t>
            </a:r>
            <a:r>
              <a:rPr lang="en-IN" sz="2400" b="1" spc="-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 </a:t>
            </a:r>
            <a:r>
              <a:rPr lang="en-IN" sz="2400" b="1" spc="-5" dirty="0">
                <a:latin typeface="Comic Sans MS"/>
                <a:cs typeface="Comic Sans MS"/>
              </a:rPr>
              <a:t>this reason only </a:t>
            </a:r>
            <a:r>
              <a:rPr sz="2400" b="1" spc="-5" dirty="0">
                <a:latin typeface="Comic Sans MS"/>
                <a:cs typeface="Comic Sans MS"/>
              </a:rPr>
              <a:t>dessert </a:t>
            </a:r>
            <a:r>
              <a:rPr sz="2400" b="1" dirty="0">
                <a:latin typeface="Comic Sans MS"/>
                <a:cs typeface="Comic Sans MS"/>
              </a:rPr>
              <a:t>plant</a:t>
            </a:r>
            <a:r>
              <a:rPr lang="en-IN" sz="2400" b="1" dirty="0">
                <a:latin typeface="Comic Sans MS"/>
                <a:cs typeface="Comic Sans MS"/>
              </a:rPr>
              <a:t>s</a:t>
            </a:r>
            <a:r>
              <a:rPr sz="2400" b="1" dirty="0">
                <a:latin typeface="Comic Sans MS"/>
                <a:cs typeface="Comic Sans MS"/>
              </a:rPr>
              <a:t> or </a:t>
            </a:r>
            <a:r>
              <a:rPr sz="2400" b="1" spc="-5" dirty="0">
                <a:latin typeface="Comic Sans MS"/>
                <a:cs typeface="Comic Sans MS"/>
              </a:rPr>
              <a:t>animal</a:t>
            </a:r>
            <a:r>
              <a:rPr lang="en-IN" sz="2400" b="1" spc="-5" dirty="0">
                <a:latin typeface="Comic Sans MS"/>
                <a:cs typeface="Comic Sans MS"/>
              </a:rPr>
              <a:t>s</a:t>
            </a:r>
            <a:r>
              <a:rPr sz="2400" b="1" spc="-5" dirty="0">
                <a:latin typeface="Comic Sans MS"/>
                <a:cs typeface="Comic Sans MS"/>
              </a:rPr>
              <a:t> differ from the </a:t>
            </a:r>
            <a:r>
              <a:rPr sz="2400" b="1" dirty="0">
                <a:latin typeface="Comic Sans MS"/>
                <a:cs typeface="Comic Sans MS"/>
              </a:rPr>
              <a:t>mountainous  plants or animals</a:t>
            </a:r>
            <a:r>
              <a:rPr lang="en-IN" sz="2400" b="1" dirty="0">
                <a:latin typeface="Comic Sans MS"/>
                <a:cs typeface="Comic Sans MS"/>
              </a:rPr>
              <a:t>.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29628" y="684276"/>
            <a:ext cx="1711452" cy="1714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1076" y="3960876"/>
            <a:ext cx="3279648" cy="26700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2127" y="117347"/>
              <a:ext cx="716279" cy="9159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8263" y="92964"/>
              <a:ext cx="2043683" cy="9723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" y="710183"/>
              <a:ext cx="701040" cy="800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5652" y="687323"/>
              <a:ext cx="2731008" cy="8534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4380" y="2587751"/>
              <a:ext cx="701040" cy="800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25652" y="2564892"/>
              <a:ext cx="4160520" cy="8534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4380" y="4892040"/>
              <a:ext cx="701040" cy="800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5652" y="4869179"/>
              <a:ext cx="2667000" cy="8534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5940" y="139090"/>
            <a:ext cx="7751445" cy="674800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C00000"/>
                </a:solidFill>
                <a:latin typeface="Comic Sans MS"/>
                <a:cs typeface="Comic Sans MS"/>
              </a:rPr>
              <a:t>Climate</a:t>
            </a:r>
            <a:endParaRPr sz="32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6F2F9F"/>
                </a:solidFill>
                <a:latin typeface="Comic Sans MS"/>
                <a:cs typeface="Comic Sans MS"/>
              </a:rPr>
              <a:t>Temperature</a:t>
            </a:r>
            <a:endParaRPr sz="2800" dirty="0">
              <a:latin typeface="Comic Sans MS"/>
              <a:cs typeface="Comic Sans MS"/>
            </a:endParaRPr>
          </a:p>
          <a:p>
            <a:pPr marL="756285" marR="5080" indent="-287020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latin typeface="Comic Sans MS"/>
                <a:cs typeface="Comic Sans MS"/>
              </a:rPr>
              <a:t>As </a:t>
            </a:r>
            <a:r>
              <a:rPr sz="2800" b="1" spc="-10" dirty="0">
                <a:latin typeface="Comic Sans MS"/>
                <a:cs typeface="Comic Sans MS"/>
              </a:rPr>
              <a:t>the temperature decrease the </a:t>
            </a:r>
            <a:r>
              <a:rPr sz="2800" b="1" spc="-5" dirty="0">
                <a:latin typeface="Comic Sans MS"/>
                <a:cs typeface="Comic Sans MS"/>
              </a:rPr>
              <a:t>type </a:t>
            </a:r>
            <a:r>
              <a:rPr sz="2800" b="1" dirty="0">
                <a:latin typeface="Comic Sans MS"/>
                <a:cs typeface="Comic Sans MS"/>
              </a:rPr>
              <a:t>of  </a:t>
            </a:r>
            <a:r>
              <a:rPr sz="2800" b="1" spc="-10" dirty="0">
                <a:latin typeface="Comic Sans MS"/>
                <a:cs typeface="Comic Sans MS"/>
              </a:rPr>
              <a:t>vegetation </a:t>
            </a:r>
            <a:r>
              <a:rPr sz="2800" b="1" spc="-5" dirty="0">
                <a:latin typeface="Comic Sans MS"/>
                <a:cs typeface="Comic Sans MS"/>
              </a:rPr>
              <a:t>changes from Tropical </a:t>
            </a:r>
            <a:r>
              <a:rPr sz="2800" b="1" spc="-10" dirty="0">
                <a:latin typeface="Comic Sans MS"/>
                <a:cs typeface="Comic Sans MS"/>
              </a:rPr>
              <a:t>to  </a:t>
            </a:r>
            <a:r>
              <a:rPr sz="2800" b="1" spc="-5" dirty="0">
                <a:latin typeface="Comic Sans MS"/>
                <a:cs typeface="Comic Sans MS"/>
              </a:rPr>
              <a:t>Subtropical to Temperate to</a:t>
            </a:r>
            <a:r>
              <a:rPr sz="2800" b="1" spc="15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Alpine.</a:t>
            </a:r>
            <a:endParaRPr sz="28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6F2F9F"/>
                </a:solidFill>
                <a:latin typeface="Comic Sans MS"/>
                <a:cs typeface="Comic Sans MS"/>
              </a:rPr>
              <a:t>Photoperiod(Sunlight)</a:t>
            </a:r>
            <a:endParaRPr sz="2800" dirty="0">
              <a:latin typeface="Comic Sans MS"/>
              <a:cs typeface="Comic Sans MS"/>
            </a:endParaRPr>
          </a:p>
          <a:p>
            <a:pPr marL="756285" marR="277495" indent="-287020">
              <a:lnSpc>
                <a:spcPct val="100000"/>
              </a:lnSpc>
              <a:spcBef>
                <a:spcPts val="675"/>
              </a:spcBef>
              <a:tabLst>
                <a:tab pos="2595880" algn="l"/>
              </a:tabLst>
            </a:pPr>
            <a:r>
              <a:rPr sz="2800" b="1" spc="-5" dirty="0">
                <a:latin typeface="Comic Sans MS"/>
                <a:cs typeface="Comic Sans MS"/>
              </a:rPr>
              <a:t>The </a:t>
            </a:r>
            <a:r>
              <a:rPr sz="2800" b="1" spc="-10" dirty="0">
                <a:latin typeface="Comic Sans MS"/>
                <a:cs typeface="Comic Sans MS"/>
              </a:rPr>
              <a:t>difference </a:t>
            </a:r>
            <a:r>
              <a:rPr sz="2800" b="1" spc="-5" dirty="0">
                <a:latin typeface="Comic Sans MS"/>
                <a:cs typeface="Comic Sans MS"/>
              </a:rPr>
              <a:t>in </a:t>
            </a:r>
            <a:r>
              <a:rPr sz="2800" b="1" spc="-10" dirty="0">
                <a:latin typeface="Comic Sans MS"/>
                <a:cs typeface="Comic Sans MS"/>
              </a:rPr>
              <a:t>sunlight </a:t>
            </a:r>
            <a:r>
              <a:rPr sz="2800" b="1" spc="-5" dirty="0">
                <a:latin typeface="Comic Sans MS"/>
                <a:cs typeface="Comic Sans MS"/>
              </a:rPr>
              <a:t>occurs due </a:t>
            </a:r>
            <a:r>
              <a:rPr sz="2800" b="1" spc="-10" dirty="0">
                <a:latin typeface="Comic Sans MS"/>
                <a:cs typeface="Comic Sans MS"/>
              </a:rPr>
              <a:t>to  </a:t>
            </a:r>
            <a:r>
              <a:rPr sz="2800" b="1" spc="-5" dirty="0">
                <a:latin typeface="Comic Sans MS"/>
                <a:cs typeface="Comic Sans MS"/>
              </a:rPr>
              <a:t>latitude. </a:t>
            </a:r>
            <a:r>
              <a:rPr sz="2800" b="1" spc="-10" dirty="0">
                <a:latin typeface="Comic Sans MS"/>
                <a:cs typeface="Comic Sans MS"/>
              </a:rPr>
              <a:t>Sunlight also </a:t>
            </a:r>
            <a:r>
              <a:rPr lang="en-IN" sz="2800" b="1" spc="-10" dirty="0" err="1">
                <a:latin typeface="Comic Sans MS"/>
                <a:cs typeface="Comic Sans MS"/>
              </a:rPr>
              <a:t>af</a:t>
            </a:r>
            <a:r>
              <a:rPr sz="2800" b="1" spc="-10" dirty="0" err="1">
                <a:latin typeface="Comic Sans MS"/>
                <a:cs typeface="Comic Sans MS"/>
              </a:rPr>
              <a:t>fects</a:t>
            </a:r>
            <a:r>
              <a:rPr sz="2800" b="1" spc="-10" dirty="0">
                <a:latin typeface="Comic Sans MS"/>
                <a:cs typeface="Comic Sans MS"/>
              </a:rPr>
              <a:t> the  </a:t>
            </a:r>
            <a:r>
              <a:rPr sz="2800" b="1" spc="-5" dirty="0">
                <a:latin typeface="Comic Sans MS"/>
                <a:cs typeface="Comic Sans MS"/>
              </a:rPr>
              <a:t>growth</a:t>
            </a:r>
            <a:r>
              <a:rPr sz="2800" b="1" spc="1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of	plants as plants </a:t>
            </a:r>
            <a:r>
              <a:rPr sz="2800" b="1" spc="-10" dirty="0">
                <a:latin typeface="Comic Sans MS"/>
                <a:cs typeface="Comic Sans MS"/>
              </a:rPr>
              <a:t>requires  </a:t>
            </a:r>
            <a:r>
              <a:rPr sz="2800" b="1" spc="-5" dirty="0">
                <a:latin typeface="Comic Sans MS"/>
                <a:cs typeface="Comic Sans MS"/>
              </a:rPr>
              <a:t>sunlight </a:t>
            </a:r>
            <a:r>
              <a:rPr sz="2800" b="1" spc="-10" dirty="0">
                <a:latin typeface="Comic Sans MS"/>
                <a:cs typeface="Comic Sans MS"/>
              </a:rPr>
              <a:t>for</a:t>
            </a:r>
            <a:r>
              <a:rPr sz="2800" b="1" spc="1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photosynthesis.</a:t>
            </a:r>
            <a:endParaRPr sz="28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6F2F9F"/>
                </a:solidFill>
                <a:latin typeface="Comic Sans MS"/>
                <a:cs typeface="Comic Sans MS"/>
              </a:rPr>
              <a:t>Precipitation</a:t>
            </a:r>
            <a:endParaRPr sz="2800" dirty="0">
              <a:latin typeface="Comic Sans MS"/>
              <a:cs typeface="Comic Sans MS"/>
            </a:endParaRPr>
          </a:p>
          <a:p>
            <a:pPr marL="756285" marR="280670" indent="-287020">
              <a:lnSpc>
                <a:spcPct val="100000"/>
              </a:lnSpc>
              <a:spcBef>
                <a:spcPts val="675"/>
              </a:spcBef>
              <a:tabLst>
                <a:tab pos="1793239" algn="l"/>
              </a:tabLst>
            </a:pPr>
            <a:r>
              <a:rPr sz="2800" b="1" spc="-5" dirty="0">
                <a:latin typeface="Comic Sans MS"/>
                <a:cs typeface="Comic Sans MS"/>
              </a:rPr>
              <a:t>It</a:t>
            </a:r>
            <a:r>
              <a:rPr sz="2800" b="1" spc="15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also	effects the vegetation because  water </a:t>
            </a:r>
            <a:r>
              <a:rPr sz="2800" b="1" spc="-5" dirty="0">
                <a:latin typeface="Comic Sans MS"/>
                <a:cs typeface="Comic Sans MS"/>
              </a:rPr>
              <a:t>is </a:t>
            </a:r>
            <a:r>
              <a:rPr sz="2800" b="1" spc="-10" dirty="0">
                <a:latin typeface="Comic Sans MS"/>
                <a:cs typeface="Comic Sans MS"/>
              </a:rPr>
              <a:t>the foremost requirement for  </a:t>
            </a:r>
            <a:r>
              <a:rPr sz="2800" b="1" spc="-5" dirty="0">
                <a:latin typeface="Comic Sans MS"/>
                <a:cs typeface="Comic Sans MS"/>
              </a:rPr>
              <a:t>photosynthesis.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43789" y="4576571"/>
            <a:ext cx="2784348" cy="11460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6621" y="2033523"/>
            <a:ext cx="1679448" cy="13746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0876" y="760476"/>
            <a:ext cx="765048" cy="22448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3483" y="243840"/>
              <a:ext cx="8255508" cy="1371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6038" y="469519"/>
            <a:ext cx="7412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IMPORTANCE </a:t>
            </a:r>
            <a:r>
              <a:rPr sz="4400" dirty="0"/>
              <a:t>OF</a:t>
            </a:r>
            <a:r>
              <a:rPr sz="4400" spc="-55" dirty="0"/>
              <a:t> </a:t>
            </a:r>
            <a:r>
              <a:rPr sz="4400" dirty="0"/>
              <a:t>FOREST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535940" y="1534158"/>
            <a:ext cx="5679440" cy="446024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354965" algn="l"/>
                <a:tab pos="355600" algn="l"/>
              </a:tabLst>
            </a:pPr>
            <a:r>
              <a:rPr lang="en-US" sz="3000" b="1" dirty="0">
                <a:solidFill>
                  <a:srgbClr val="C00000"/>
                </a:solidFill>
                <a:latin typeface="Comic Sans MS"/>
                <a:cs typeface="Comic Sans MS"/>
              </a:rPr>
              <a:t> Forests are very helpful</a:t>
            </a:r>
            <a:r>
              <a:rPr lang="en-US" sz="3000" b="1" spc="-6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sz="3000" b="1" spc="-5" dirty="0">
                <a:solidFill>
                  <a:srgbClr val="C00000"/>
                </a:solidFill>
                <a:latin typeface="Comic Sans MS"/>
                <a:cs typeface="Comic Sans MS"/>
              </a:rPr>
              <a:t>in</a:t>
            </a:r>
            <a:endParaRPr lang="en-US" sz="30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45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dirty="0">
                <a:latin typeface="Comic Sans MS"/>
                <a:cs typeface="Comic Sans MS"/>
              </a:rPr>
              <a:t>modifying </a:t>
            </a:r>
            <a:r>
              <a:rPr sz="2600" b="1" spc="-5" dirty="0">
                <a:latin typeface="Comic Sans MS"/>
                <a:cs typeface="Comic Sans MS"/>
              </a:rPr>
              <a:t>local</a:t>
            </a:r>
            <a:r>
              <a:rPr sz="2600" b="1" spc="-4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climate</a:t>
            </a:r>
            <a:endParaRPr sz="26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dirty="0">
                <a:latin typeface="Comic Sans MS"/>
                <a:cs typeface="Comic Sans MS"/>
              </a:rPr>
              <a:t>Control</a:t>
            </a:r>
            <a:r>
              <a:rPr lang="en-IN" sz="2600" b="1" dirty="0" err="1">
                <a:latin typeface="Comic Sans MS"/>
                <a:cs typeface="Comic Sans MS"/>
              </a:rPr>
              <a:t>ing</a:t>
            </a:r>
            <a:r>
              <a:rPr sz="2600" b="1" dirty="0">
                <a:latin typeface="Comic Sans MS"/>
                <a:cs typeface="Comic Sans MS"/>
              </a:rPr>
              <a:t> soil</a:t>
            </a:r>
            <a:r>
              <a:rPr sz="2600" b="1" spc="-4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erosion</a:t>
            </a:r>
            <a:endParaRPr sz="26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5" dirty="0" err="1">
                <a:latin typeface="Comic Sans MS"/>
                <a:cs typeface="Comic Sans MS"/>
              </a:rPr>
              <a:t>Regulat</a:t>
            </a:r>
            <a:r>
              <a:rPr lang="en-IN" sz="2600" b="1" spc="-5" dirty="0" err="1">
                <a:latin typeface="Comic Sans MS"/>
                <a:cs typeface="Comic Sans MS"/>
              </a:rPr>
              <a:t>ing</a:t>
            </a:r>
            <a:r>
              <a:rPr sz="2600" b="1" spc="-5" dirty="0">
                <a:latin typeface="Comic Sans MS"/>
                <a:cs typeface="Comic Sans MS"/>
              </a:rPr>
              <a:t> </a:t>
            </a:r>
            <a:r>
              <a:rPr sz="2600" b="1" dirty="0">
                <a:latin typeface="Comic Sans MS"/>
                <a:cs typeface="Comic Sans MS"/>
              </a:rPr>
              <a:t>stream</a:t>
            </a:r>
            <a:r>
              <a:rPr sz="2600" b="1" spc="-40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flow</a:t>
            </a:r>
            <a:endParaRPr sz="26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5" dirty="0">
                <a:latin typeface="Comic Sans MS"/>
                <a:cs typeface="Comic Sans MS"/>
              </a:rPr>
              <a:t>Support</a:t>
            </a:r>
            <a:r>
              <a:rPr lang="en-IN" sz="2600" b="1" spc="-5" dirty="0" err="1">
                <a:latin typeface="Comic Sans MS"/>
                <a:cs typeface="Comic Sans MS"/>
              </a:rPr>
              <a:t>ing</a:t>
            </a:r>
            <a:r>
              <a:rPr sz="2600" b="1" spc="-3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industries</a:t>
            </a:r>
            <a:endParaRPr sz="26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dirty="0">
                <a:latin typeface="Comic Sans MS"/>
                <a:cs typeface="Comic Sans MS"/>
              </a:rPr>
              <a:t>Provide </a:t>
            </a:r>
            <a:r>
              <a:rPr sz="2600" b="1" spc="-5" dirty="0">
                <a:latin typeface="Comic Sans MS"/>
                <a:cs typeface="Comic Sans MS"/>
              </a:rPr>
              <a:t>shelter to</a:t>
            </a:r>
            <a:r>
              <a:rPr sz="2600" b="1" spc="-7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communities</a:t>
            </a:r>
            <a:endParaRPr sz="26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5" dirty="0">
                <a:latin typeface="Comic Sans MS"/>
                <a:cs typeface="Comic Sans MS"/>
              </a:rPr>
              <a:t>Offer </a:t>
            </a:r>
            <a:r>
              <a:rPr sz="2600" b="1" dirty="0">
                <a:latin typeface="Comic Sans MS"/>
                <a:cs typeface="Comic Sans MS"/>
              </a:rPr>
              <a:t>panoramic</a:t>
            </a:r>
            <a:r>
              <a:rPr sz="2600" b="1" spc="-40" dirty="0">
                <a:latin typeface="Comic Sans MS"/>
                <a:cs typeface="Comic Sans MS"/>
              </a:rPr>
              <a:t> </a:t>
            </a:r>
            <a:r>
              <a:rPr sz="2600" b="1" dirty="0">
                <a:latin typeface="Comic Sans MS"/>
                <a:cs typeface="Comic Sans MS"/>
              </a:rPr>
              <a:t>scene</a:t>
            </a:r>
            <a:endParaRPr sz="26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dirty="0">
                <a:latin typeface="Comic Sans MS"/>
                <a:cs typeface="Comic Sans MS"/>
              </a:rPr>
              <a:t>Controls </a:t>
            </a:r>
            <a:r>
              <a:rPr sz="2600" b="1" spc="-5" dirty="0">
                <a:latin typeface="Comic Sans MS"/>
                <a:cs typeface="Comic Sans MS"/>
              </a:rPr>
              <a:t>wind,</a:t>
            </a:r>
            <a:r>
              <a:rPr sz="2600" b="1" spc="-5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temperature</a:t>
            </a:r>
            <a:endParaRPr sz="26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dirty="0">
                <a:latin typeface="Comic Sans MS"/>
                <a:cs typeface="Comic Sans MS"/>
              </a:rPr>
              <a:t>Causes</a:t>
            </a:r>
            <a:r>
              <a:rPr sz="2600" b="1" spc="-2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rainfall</a:t>
            </a:r>
            <a:endParaRPr sz="2600" dirty="0">
              <a:latin typeface="Comic Sans MS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10" dirty="0">
                <a:latin typeface="Comic Sans MS"/>
                <a:cs typeface="Comic Sans MS"/>
              </a:rPr>
              <a:t>Shelter </a:t>
            </a:r>
            <a:r>
              <a:rPr sz="2600" b="1" spc="-5" dirty="0">
                <a:latin typeface="Comic Sans MS"/>
                <a:cs typeface="Comic Sans MS"/>
              </a:rPr>
              <a:t>to</a:t>
            </a:r>
            <a:r>
              <a:rPr sz="2600" b="1" spc="-25" dirty="0">
                <a:latin typeface="Comic Sans MS"/>
                <a:cs typeface="Comic Sans MS"/>
              </a:rPr>
              <a:t> </a:t>
            </a:r>
            <a:r>
              <a:rPr sz="2600" b="1" spc="-5" dirty="0">
                <a:latin typeface="Comic Sans MS"/>
                <a:cs typeface="Comic Sans MS"/>
              </a:rPr>
              <a:t>wildlife</a:t>
            </a:r>
            <a:endParaRPr sz="2600" dirty="0">
              <a:latin typeface="Comic Sans MS"/>
              <a:cs typeface="Comic Sans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0CA2E4-E383-4D00-A178-EEB376EC0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80" y="2133600"/>
            <a:ext cx="2819082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3547"/>
              <a:ext cx="673608" cy="9159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3463" y="169163"/>
              <a:ext cx="2639568" cy="9723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183892"/>
              <a:ext cx="7446265" cy="10149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2127" y="2671572"/>
              <a:ext cx="7981188" cy="10149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2127" y="3159251"/>
              <a:ext cx="6832092" cy="10149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71415" y="5679947"/>
              <a:ext cx="2023872" cy="9723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140" y="216146"/>
            <a:ext cx="8333740" cy="6190796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C00000"/>
                </a:solidFill>
                <a:latin typeface="Comic Sans MS"/>
                <a:cs typeface="Comic Sans MS"/>
              </a:rPr>
              <a:t>Ecosystem</a:t>
            </a:r>
            <a:endParaRPr sz="3200" dirty="0">
              <a:latin typeface="Comic Sans MS"/>
              <a:cs typeface="Comic Sans MS"/>
            </a:endParaRPr>
          </a:p>
          <a:p>
            <a:pPr marL="756285" marR="78740" indent="-287020">
              <a:lnSpc>
                <a:spcPct val="100000"/>
              </a:lnSpc>
              <a:spcBef>
                <a:spcPts val="690"/>
              </a:spcBef>
            </a:pPr>
            <a:r>
              <a:rPr sz="2800" b="1" spc="-5" dirty="0">
                <a:latin typeface="Comic Sans MS"/>
                <a:cs typeface="Comic Sans MS"/>
              </a:rPr>
              <a:t>It is </a:t>
            </a:r>
            <a:r>
              <a:rPr sz="2800" b="1" spc="-10" dirty="0">
                <a:latin typeface="Comic Sans MS"/>
                <a:cs typeface="Comic Sans MS"/>
              </a:rPr>
              <a:t>the inter dependence </a:t>
            </a:r>
            <a:r>
              <a:rPr sz="2800" b="1" spc="-5" dirty="0">
                <a:latin typeface="Comic Sans MS"/>
                <a:cs typeface="Comic Sans MS"/>
              </a:rPr>
              <a:t>and </a:t>
            </a:r>
            <a:r>
              <a:rPr sz="2800" b="1" spc="-10" dirty="0">
                <a:latin typeface="Comic Sans MS"/>
                <a:cs typeface="Comic Sans MS"/>
              </a:rPr>
              <a:t>inter relation  </a:t>
            </a:r>
            <a:r>
              <a:rPr sz="2800" b="1" spc="-5" dirty="0">
                <a:latin typeface="Comic Sans MS"/>
                <a:cs typeface="Comic Sans MS"/>
              </a:rPr>
              <a:t>of </a:t>
            </a:r>
            <a:r>
              <a:rPr sz="2800" b="1" spc="-10" dirty="0">
                <a:latin typeface="Comic Sans MS"/>
                <a:cs typeface="Comic Sans MS"/>
              </a:rPr>
              <a:t>the </a:t>
            </a:r>
            <a:r>
              <a:rPr sz="2800" b="1" spc="-5" dirty="0">
                <a:latin typeface="Comic Sans MS"/>
                <a:cs typeface="Comic Sans MS"/>
              </a:rPr>
              <a:t>animals </a:t>
            </a:r>
            <a:r>
              <a:rPr sz="2800" b="1" dirty="0">
                <a:latin typeface="Comic Sans MS"/>
                <a:cs typeface="Comic Sans MS"/>
              </a:rPr>
              <a:t>on </a:t>
            </a:r>
            <a:r>
              <a:rPr sz="2800" b="1" spc="-5" dirty="0">
                <a:latin typeface="Comic Sans MS"/>
                <a:cs typeface="Comic Sans MS"/>
              </a:rPr>
              <a:t>plant</a:t>
            </a:r>
            <a:r>
              <a:rPr lang="en-IN" sz="2800" b="1" spc="-5" dirty="0">
                <a:latin typeface="Comic Sans MS"/>
                <a:cs typeface="Comic Sans MS"/>
              </a:rPr>
              <a:t>s</a:t>
            </a:r>
            <a:r>
              <a:rPr sz="2800" b="1" spc="-5" dirty="0">
                <a:latin typeface="Comic Sans MS"/>
                <a:cs typeface="Comic Sans MS"/>
              </a:rPr>
              <a:t> or </a:t>
            </a:r>
            <a:r>
              <a:rPr sz="2800" b="1" spc="-10" dirty="0">
                <a:latin typeface="Comic Sans MS"/>
                <a:cs typeface="Comic Sans MS"/>
              </a:rPr>
              <a:t>vice</a:t>
            </a:r>
            <a:r>
              <a:rPr sz="2800" b="1" spc="20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versa.</a:t>
            </a:r>
            <a:endParaRPr sz="2800" dirty="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b="1" spc="-10" dirty="0">
                <a:latin typeface="Comic Sans MS"/>
                <a:cs typeface="Comic Sans MS"/>
              </a:rPr>
              <a:t>Humans </a:t>
            </a:r>
            <a:r>
              <a:rPr sz="2800" b="1" spc="-5" dirty="0">
                <a:latin typeface="Comic Sans MS"/>
                <a:cs typeface="Comic Sans MS"/>
              </a:rPr>
              <a:t>are also </a:t>
            </a:r>
            <a:r>
              <a:rPr lang="en-IN" sz="2800" b="1" spc="-5" dirty="0">
                <a:latin typeface="Comic Sans MS"/>
                <a:cs typeface="Comic Sans MS"/>
              </a:rPr>
              <a:t>a</a:t>
            </a:r>
            <a:r>
              <a:rPr sz="2800" b="1" spc="-5" dirty="0">
                <a:latin typeface="Comic Sans MS"/>
                <a:cs typeface="Comic Sans MS"/>
              </a:rPr>
              <a:t> part </a:t>
            </a:r>
            <a:r>
              <a:rPr sz="2800" b="1" dirty="0">
                <a:latin typeface="Comic Sans MS"/>
                <a:cs typeface="Comic Sans MS"/>
              </a:rPr>
              <a:t>of</a:t>
            </a:r>
            <a:r>
              <a:rPr sz="2800" b="1" spc="10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ecosystem.</a:t>
            </a:r>
            <a:endParaRPr sz="2800" dirty="0">
              <a:latin typeface="Comic Sans MS"/>
              <a:cs typeface="Comic Sans MS"/>
            </a:endParaRPr>
          </a:p>
          <a:p>
            <a:pPr marL="355600" marR="988060" indent="-342900">
              <a:lnSpc>
                <a:spcPct val="100000"/>
              </a:lnSpc>
              <a:spcBef>
                <a:spcPts val="755"/>
              </a:spcBef>
              <a:tabLst>
                <a:tab pos="3258820" algn="l"/>
              </a:tabLst>
            </a:pPr>
            <a:r>
              <a:rPr sz="3200" b="1" dirty="0">
                <a:solidFill>
                  <a:srgbClr val="622422"/>
                </a:solidFill>
                <a:latin typeface="Comic Sans MS"/>
                <a:cs typeface="Comic Sans MS"/>
              </a:rPr>
              <a:t>THEY PLAY A CRUCIAL </a:t>
            </a:r>
            <a:r>
              <a:rPr sz="3200" b="1" spc="-5" dirty="0">
                <a:solidFill>
                  <a:srgbClr val="622422"/>
                </a:solidFill>
                <a:latin typeface="Comic Sans MS"/>
                <a:cs typeface="Comic Sans MS"/>
              </a:rPr>
              <a:t>ROLE IN  </a:t>
            </a:r>
            <a:r>
              <a:rPr sz="3200" b="1" dirty="0">
                <a:solidFill>
                  <a:srgbClr val="622422"/>
                </a:solidFill>
                <a:latin typeface="Comic Sans MS"/>
                <a:cs typeface="Comic Sans MS"/>
              </a:rPr>
              <a:t>ECOSYSTEM	BY UTILIZING</a:t>
            </a:r>
            <a:r>
              <a:rPr sz="3200" b="1" spc="-100" dirty="0">
                <a:solidFill>
                  <a:srgbClr val="622422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622422"/>
                </a:solidFill>
                <a:latin typeface="Comic Sans MS"/>
                <a:cs typeface="Comic Sans MS"/>
              </a:rPr>
              <a:t>THE  VEGETATION AND</a:t>
            </a:r>
            <a:r>
              <a:rPr sz="3200" b="1" spc="-60" dirty="0">
                <a:solidFill>
                  <a:srgbClr val="622422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622422"/>
                </a:solidFill>
                <a:latin typeface="Comic Sans MS"/>
                <a:cs typeface="Comic Sans MS"/>
              </a:rPr>
              <a:t>WILDLIFE</a:t>
            </a:r>
            <a:endParaRPr sz="3200" dirty="0">
              <a:latin typeface="Comic Sans MS"/>
              <a:cs typeface="Comic Sans MS"/>
            </a:endParaRPr>
          </a:p>
          <a:p>
            <a:pPr marL="756285" marR="762000" indent="-287020">
              <a:lnSpc>
                <a:spcPct val="100000"/>
              </a:lnSpc>
              <a:spcBef>
                <a:spcPts val="690"/>
              </a:spcBef>
              <a:tabLst>
                <a:tab pos="3205480" algn="l"/>
              </a:tabLst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b="1" spc="-5" dirty="0">
                <a:latin typeface="Comic Sans MS"/>
                <a:cs typeface="Comic Sans MS"/>
              </a:rPr>
              <a:t>The</a:t>
            </a:r>
            <a:r>
              <a:rPr sz="2800" b="1" spc="-5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greed</a:t>
            </a:r>
            <a:r>
              <a:rPr sz="2800" b="1" spc="35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of	humans lead to</a:t>
            </a:r>
            <a:r>
              <a:rPr sz="2800" b="1" spc="-60" dirty="0">
                <a:latin typeface="Comic Sans MS"/>
                <a:cs typeface="Comic Sans MS"/>
              </a:rPr>
              <a:t> </a:t>
            </a:r>
            <a:r>
              <a:rPr sz="2800" b="1" spc="-5" dirty="0">
                <a:latin typeface="Comic Sans MS"/>
                <a:cs typeface="Comic Sans MS"/>
              </a:rPr>
              <a:t>ecological  imbalance.</a:t>
            </a:r>
            <a:endParaRPr sz="2800" dirty="0">
              <a:latin typeface="Comic Sans MS"/>
              <a:cs typeface="Comic Sans MS"/>
            </a:endParaRPr>
          </a:p>
          <a:p>
            <a:pPr marL="391795" marR="5080" indent="-5080">
              <a:lnSpc>
                <a:spcPct val="100000"/>
              </a:lnSpc>
              <a:spcBef>
                <a:spcPts val="750"/>
              </a:spcBef>
            </a:pPr>
            <a:r>
              <a:rPr sz="3200" b="1" dirty="0">
                <a:latin typeface="Comic Sans MS"/>
                <a:cs typeface="Comic Sans MS"/>
              </a:rPr>
              <a:t>A </a:t>
            </a:r>
            <a:r>
              <a:rPr sz="3200" b="1" spc="-5" dirty="0">
                <a:latin typeface="Comic Sans MS"/>
                <a:cs typeface="Comic Sans MS"/>
              </a:rPr>
              <a:t>very large </a:t>
            </a:r>
            <a:r>
              <a:rPr sz="3200" b="1" dirty="0">
                <a:latin typeface="Comic Sans MS"/>
                <a:cs typeface="Comic Sans MS"/>
              </a:rPr>
              <a:t>ecosystem on </a:t>
            </a:r>
            <a:r>
              <a:rPr sz="3200" b="1" spc="-5" dirty="0">
                <a:latin typeface="Comic Sans MS"/>
                <a:cs typeface="Comic Sans MS"/>
              </a:rPr>
              <a:t>land having  distinct types </a:t>
            </a:r>
            <a:r>
              <a:rPr sz="3200" b="1" dirty="0">
                <a:latin typeface="Comic Sans MS"/>
                <a:cs typeface="Comic Sans MS"/>
              </a:rPr>
              <a:t>of </a:t>
            </a:r>
            <a:r>
              <a:rPr sz="3200" b="1" spc="-5" dirty="0">
                <a:latin typeface="Comic Sans MS"/>
                <a:cs typeface="Comic Sans MS"/>
              </a:rPr>
              <a:t>vegetation </a:t>
            </a:r>
            <a:r>
              <a:rPr sz="3200" b="1" dirty="0">
                <a:latin typeface="Comic Sans MS"/>
                <a:cs typeface="Comic Sans MS"/>
              </a:rPr>
              <a:t>and</a:t>
            </a:r>
            <a:r>
              <a:rPr sz="3200" b="1" spc="-1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wildlife</a:t>
            </a:r>
            <a:endParaRPr sz="3200" dirty="0">
              <a:latin typeface="Comic Sans MS"/>
              <a:cs typeface="Comic Sans MS"/>
            </a:endParaRPr>
          </a:p>
          <a:p>
            <a:pPr marL="382905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latin typeface="Comic Sans MS"/>
                <a:cs typeface="Comic Sans MS"/>
              </a:rPr>
              <a:t>is </a:t>
            </a:r>
            <a:r>
              <a:rPr sz="3200" b="1" dirty="0">
                <a:latin typeface="Comic Sans MS"/>
                <a:cs typeface="Comic Sans MS"/>
              </a:rPr>
              <a:t>called</a:t>
            </a:r>
            <a:r>
              <a:rPr sz="3200" b="1" spc="-25" dirty="0"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omic Sans MS"/>
                <a:cs typeface="Comic Sans MS"/>
              </a:rPr>
              <a:t>BIOME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33057" y="1822194"/>
            <a:ext cx="1684018" cy="28260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6648" y="2560320"/>
              <a:ext cx="4716780" cy="1371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59176" y="2785694"/>
            <a:ext cx="38760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VEGE</a:t>
            </a:r>
            <a:r>
              <a:rPr sz="4400" spc="-15" dirty="0"/>
              <a:t>T</a:t>
            </a:r>
            <a:r>
              <a:rPr sz="4400" spc="-5" dirty="0"/>
              <a:t>ATION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365759" y="4267200"/>
            <a:ext cx="8336280" cy="2590800"/>
            <a:chOff x="365759" y="4267200"/>
            <a:chExt cx="8336280" cy="2590800"/>
          </a:xfrm>
        </p:grpSpPr>
        <p:sp>
          <p:nvSpPr>
            <p:cNvPr id="7" name="object 7"/>
            <p:cNvSpPr/>
            <p:nvPr/>
          </p:nvSpPr>
          <p:spPr>
            <a:xfrm>
              <a:off x="5928359" y="6542530"/>
              <a:ext cx="2773680" cy="3154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43600" y="4267200"/>
              <a:ext cx="2743200" cy="2286000"/>
            </a:xfrm>
            <a:custGeom>
              <a:avLst/>
              <a:gdLst/>
              <a:ahLst/>
              <a:cxnLst/>
              <a:rect l="l" t="t" r="r" b="b"/>
              <a:pathLst>
                <a:path w="2743200" h="2286000">
                  <a:moveTo>
                    <a:pt x="2546730" y="0"/>
                  </a:moveTo>
                  <a:lnTo>
                    <a:pt x="196469" y="0"/>
                  </a:lnTo>
                  <a:lnTo>
                    <a:pt x="151435" y="5191"/>
                  </a:lnTo>
                  <a:lnTo>
                    <a:pt x="110088" y="19977"/>
                  </a:lnTo>
                  <a:lnTo>
                    <a:pt x="73608" y="43177"/>
                  </a:lnTo>
                  <a:lnTo>
                    <a:pt x="43177" y="73608"/>
                  </a:lnTo>
                  <a:lnTo>
                    <a:pt x="19977" y="110088"/>
                  </a:lnTo>
                  <a:lnTo>
                    <a:pt x="5191" y="151435"/>
                  </a:lnTo>
                  <a:lnTo>
                    <a:pt x="0" y="196469"/>
                  </a:lnTo>
                  <a:lnTo>
                    <a:pt x="0" y="2089543"/>
                  </a:lnTo>
                  <a:lnTo>
                    <a:pt x="5191" y="2134588"/>
                  </a:lnTo>
                  <a:lnTo>
                    <a:pt x="19977" y="2175938"/>
                  </a:lnTo>
                  <a:lnTo>
                    <a:pt x="43177" y="2212415"/>
                  </a:lnTo>
                  <a:lnTo>
                    <a:pt x="73608" y="2242839"/>
                  </a:lnTo>
                  <a:lnTo>
                    <a:pt x="110088" y="2266031"/>
                  </a:lnTo>
                  <a:lnTo>
                    <a:pt x="151435" y="2280811"/>
                  </a:lnTo>
                  <a:lnTo>
                    <a:pt x="196469" y="2286000"/>
                  </a:lnTo>
                  <a:lnTo>
                    <a:pt x="2546730" y="2286000"/>
                  </a:lnTo>
                  <a:lnTo>
                    <a:pt x="2591764" y="2280811"/>
                  </a:lnTo>
                  <a:lnTo>
                    <a:pt x="2633111" y="2266031"/>
                  </a:lnTo>
                  <a:lnTo>
                    <a:pt x="2669591" y="2242839"/>
                  </a:lnTo>
                  <a:lnTo>
                    <a:pt x="2700022" y="2212415"/>
                  </a:lnTo>
                  <a:lnTo>
                    <a:pt x="2723222" y="2175938"/>
                  </a:lnTo>
                  <a:lnTo>
                    <a:pt x="2738008" y="2134588"/>
                  </a:lnTo>
                  <a:lnTo>
                    <a:pt x="2743200" y="2089543"/>
                  </a:lnTo>
                  <a:lnTo>
                    <a:pt x="2743200" y="196469"/>
                  </a:lnTo>
                  <a:lnTo>
                    <a:pt x="2738008" y="151435"/>
                  </a:lnTo>
                  <a:lnTo>
                    <a:pt x="2723222" y="110088"/>
                  </a:lnTo>
                  <a:lnTo>
                    <a:pt x="2700022" y="73608"/>
                  </a:lnTo>
                  <a:lnTo>
                    <a:pt x="2669591" y="43177"/>
                  </a:lnTo>
                  <a:lnTo>
                    <a:pt x="2633111" y="19977"/>
                  </a:lnTo>
                  <a:lnTo>
                    <a:pt x="2591764" y="5191"/>
                  </a:lnTo>
                  <a:lnTo>
                    <a:pt x="254673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43600" y="4267200"/>
              <a:ext cx="2743200" cy="2286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759" y="6542530"/>
              <a:ext cx="3154679" cy="3154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0999" y="4343400"/>
              <a:ext cx="3124200" cy="2209800"/>
            </a:xfrm>
            <a:custGeom>
              <a:avLst/>
              <a:gdLst/>
              <a:ahLst/>
              <a:cxnLst/>
              <a:rect l="l" t="t" r="r" b="b"/>
              <a:pathLst>
                <a:path w="3124200" h="2209800">
                  <a:moveTo>
                    <a:pt x="2934335" y="0"/>
                  </a:moveTo>
                  <a:lnTo>
                    <a:pt x="189903" y="0"/>
                  </a:lnTo>
                  <a:lnTo>
                    <a:pt x="139420" y="6779"/>
                  </a:lnTo>
                  <a:lnTo>
                    <a:pt x="94057" y="25912"/>
                  </a:lnTo>
                  <a:lnTo>
                    <a:pt x="55622" y="55594"/>
                  </a:lnTo>
                  <a:lnTo>
                    <a:pt x="25928" y="94017"/>
                  </a:lnTo>
                  <a:lnTo>
                    <a:pt x="6783" y="139376"/>
                  </a:lnTo>
                  <a:lnTo>
                    <a:pt x="0" y="189864"/>
                  </a:lnTo>
                  <a:lnTo>
                    <a:pt x="0" y="2019896"/>
                  </a:lnTo>
                  <a:lnTo>
                    <a:pt x="6783" y="2070379"/>
                  </a:lnTo>
                  <a:lnTo>
                    <a:pt x="25928" y="2115742"/>
                  </a:lnTo>
                  <a:lnTo>
                    <a:pt x="55622" y="2154177"/>
                  </a:lnTo>
                  <a:lnTo>
                    <a:pt x="94057" y="2183871"/>
                  </a:lnTo>
                  <a:lnTo>
                    <a:pt x="139420" y="2203016"/>
                  </a:lnTo>
                  <a:lnTo>
                    <a:pt x="189903" y="2209800"/>
                  </a:lnTo>
                  <a:lnTo>
                    <a:pt x="2934335" y="2209800"/>
                  </a:lnTo>
                  <a:lnTo>
                    <a:pt x="2984823" y="2203016"/>
                  </a:lnTo>
                  <a:lnTo>
                    <a:pt x="3030182" y="2183871"/>
                  </a:lnTo>
                  <a:lnTo>
                    <a:pt x="3068605" y="2154177"/>
                  </a:lnTo>
                  <a:lnTo>
                    <a:pt x="3098287" y="2115742"/>
                  </a:lnTo>
                  <a:lnTo>
                    <a:pt x="3117420" y="2070379"/>
                  </a:lnTo>
                  <a:lnTo>
                    <a:pt x="3124200" y="2019896"/>
                  </a:lnTo>
                  <a:lnTo>
                    <a:pt x="3124200" y="189864"/>
                  </a:lnTo>
                  <a:lnTo>
                    <a:pt x="3117420" y="139376"/>
                  </a:lnTo>
                  <a:lnTo>
                    <a:pt x="3098287" y="94017"/>
                  </a:lnTo>
                  <a:lnTo>
                    <a:pt x="3068605" y="55594"/>
                  </a:lnTo>
                  <a:lnTo>
                    <a:pt x="3030182" y="25912"/>
                  </a:lnTo>
                  <a:lnTo>
                    <a:pt x="2984823" y="6779"/>
                  </a:lnTo>
                  <a:lnTo>
                    <a:pt x="2934335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999" y="4343400"/>
              <a:ext cx="3124200" cy="2209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004559" y="304800"/>
            <a:ext cx="2697480" cy="3677920"/>
            <a:chOff x="6004559" y="304800"/>
            <a:chExt cx="2697480" cy="3677920"/>
          </a:xfrm>
        </p:grpSpPr>
        <p:sp>
          <p:nvSpPr>
            <p:cNvPr id="14" name="object 14"/>
            <p:cNvSpPr/>
            <p:nvPr/>
          </p:nvSpPr>
          <p:spPr>
            <a:xfrm>
              <a:off x="6004559" y="2122932"/>
              <a:ext cx="2697480" cy="18592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19799" y="304800"/>
              <a:ext cx="2667000" cy="1828800"/>
            </a:xfrm>
            <a:custGeom>
              <a:avLst/>
              <a:gdLst/>
              <a:ahLst/>
              <a:cxnLst/>
              <a:rect l="l" t="t" r="r" b="b"/>
              <a:pathLst>
                <a:path w="2667000" h="1828800">
                  <a:moveTo>
                    <a:pt x="2509774" y="0"/>
                  </a:moveTo>
                  <a:lnTo>
                    <a:pt x="157225" y="0"/>
                  </a:lnTo>
                  <a:lnTo>
                    <a:pt x="107517" y="8012"/>
                  </a:lnTo>
                  <a:lnTo>
                    <a:pt x="64355" y="30325"/>
                  </a:lnTo>
                  <a:lnTo>
                    <a:pt x="30325" y="64355"/>
                  </a:lnTo>
                  <a:lnTo>
                    <a:pt x="8012" y="107517"/>
                  </a:lnTo>
                  <a:lnTo>
                    <a:pt x="0" y="157225"/>
                  </a:lnTo>
                  <a:lnTo>
                    <a:pt x="0" y="1671574"/>
                  </a:lnTo>
                  <a:lnTo>
                    <a:pt x="8012" y="1721282"/>
                  </a:lnTo>
                  <a:lnTo>
                    <a:pt x="30325" y="1764444"/>
                  </a:lnTo>
                  <a:lnTo>
                    <a:pt x="64355" y="1798474"/>
                  </a:lnTo>
                  <a:lnTo>
                    <a:pt x="107517" y="1820787"/>
                  </a:lnTo>
                  <a:lnTo>
                    <a:pt x="157225" y="1828800"/>
                  </a:lnTo>
                  <a:lnTo>
                    <a:pt x="2509774" y="1828800"/>
                  </a:lnTo>
                  <a:lnTo>
                    <a:pt x="2559482" y="1820787"/>
                  </a:lnTo>
                  <a:lnTo>
                    <a:pt x="2602644" y="1798474"/>
                  </a:lnTo>
                  <a:lnTo>
                    <a:pt x="2636674" y="1764444"/>
                  </a:lnTo>
                  <a:lnTo>
                    <a:pt x="2658987" y="1721282"/>
                  </a:lnTo>
                  <a:lnTo>
                    <a:pt x="2667000" y="1671574"/>
                  </a:lnTo>
                  <a:lnTo>
                    <a:pt x="2667000" y="157225"/>
                  </a:lnTo>
                  <a:lnTo>
                    <a:pt x="2658987" y="107517"/>
                  </a:lnTo>
                  <a:lnTo>
                    <a:pt x="2636674" y="64355"/>
                  </a:lnTo>
                  <a:lnTo>
                    <a:pt x="2602644" y="30325"/>
                  </a:lnTo>
                  <a:lnTo>
                    <a:pt x="2559482" y="8012"/>
                  </a:lnTo>
                  <a:lnTo>
                    <a:pt x="250977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19799" y="304800"/>
              <a:ext cx="2667000" cy="18288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89559" y="228600"/>
            <a:ext cx="2764790" cy="3830320"/>
            <a:chOff x="289559" y="228600"/>
            <a:chExt cx="2764790" cy="3830320"/>
          </a:xfrm>
        </p:grpSpPr>
        <p:sp>
          <p:nvSpPr>
            <p:cNvPr id="18" name="object 18"/>
            <p:cNvSpPr/>
            <p:nvPr/>
          </p:nvSpPr>
          <p:spPr>
            <a:xfrm>
              <a:off x="289559" y="2122932"/>
              <a:ext cx="2764536" cy="19354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799" y="228600"/>
              <a:ext cx="2734310" cy="1905000"/>
            </a:xfrm>
            <a:custGeom>
              <a:avLst/>
              <a:gdLst/>
              <a:ahLst/>
              <a:cxnLst/>
              <a:rect l="l" t="t" r="r" b="b"/>
              <a:pathLst>
                <a:path w="2734310" h="1905000">
                  <a:moveTo>
                    <a:pt x="2570353" y="0"/>
                  </a:moveTo>
                  <a:lnTo>
                    <a:pt x="163715" y="0"/>
                  </a:lnTo>
                  <a:lnTo>
                    <a:pt x="120191" y="5846"/>
                  </a:lnTo>
                  <a:lnTo>
                    <a:pt x="81082" y="22347"/>
                  </a:lnTo>
                  <a:lnTo>
                    <a:pt x="47948" y="47942"/>
                  </a:lnTo>
                  <a:lnTo>
                    <a:pt x="22350" y="81073"/>
                  </a:lnTo>
                  <a:lnTo>
                    <a:pt x="5847" y="120179"/>
                  </a:lnTo>
                  <a:lnTo>
                    <a:pt x="0" y="163702"/>
                  </a:lnTo>
                  <a:lnTo>
                    <a:pt x="0" y="1741297"/>
                  </a:lnTo>
                  <a:lnTo>
                    <a:pt x="5847" y="1784820"/>
                  </a:lnTo>
                  <a:lnTo>
                    <a:pt x="22350" y="1823926"/>
                  </a:lnTo>
                  <a:lnTo>
                    <a:pt x="47948" y="1857057"/>
                  </a:lnTo>
                  <a:lnTo>
                    <a:pt x="81082" y="1882652"/>
                  </a:lnTo>
                  <a:lnTo>
                    <a:pt x="120191" y="1899153"/>
                  </a:lnTo>
                  <a:lnTo>
                    <a:pt x="163715" y="1905000"/>
                  </a:lnTo>
                  <a:lnTo>
                    <a:pt x="2570353" y="1905000"/>
                  </a:lnTo>
                  <a:lnTo>
                    <a:pt x="2613876" y="1899153"/>
                  </a:lnTo>
                  <a:lnTo>
                    <a:pt x="2652982" y="1882652"/>
                  </a:lnTo>
                  <a:lnTo>
                    <a:pt x="2686113" y="1857057"/>
                  </a:lnTo>
                  <a:lnTo>
                    <a:pt x="2711708" y="1823926"/>
                  </a:lnTo>
                  <a:lnTo>
                    <a:pt x="2728209" y="1784820"/>
                  </a:lnTo>
                  <a:lnTo>
                    <a:pt x="2734056" y="1741297"/>
                  </a:lnTo>
                  <a:lnTo>
                    <a:pt x="2734056" y="163702"/>
                  </a:lnTo>
                  <a:lnTo>
                    <a:pt x="2728209" y="120179"/>
                  </a:lnTo>
                  <a:lnTo>
                    <a:pt x="2711708" y="81073"/>
                  </a:lnTo>
                  <a:lnTo>
                    <a:pt x="2686113" y="47942"/>
                  </a:lnTo>
                  <a:lnTo>
                    <a:pt x="2652982" y="22347"/>
                  </a:lnTo>
                  <a:lnTo>
                    <a:pt x="2613876" y="5846"/>
                  </a:lnTo>
                  <a:lnTo>
                    <a:pt x="257035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799" y="228600"/>
              <a:ext cx="2734056" cy="1905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52400" y="-2032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1200" y="1447799"/>
            <a:ext cx="6053353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TYPES OF</a:t>
            </a:r>
            <a:r>
              <a:rPr sz="4400" spc="-50" dirty="0"/>
              <a:t> </a:t>
            </a:r>
            <a:r>
              <a:rPr sz="4400" spc="-5" dirty="0"/>
              <a:t>VEGETATION</a:t>
            </a:r>
            <a:endParaRPr sz="4400" dirty="0"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990600" y="3352800"/>
            <a:ext cx="7391400" cy="298414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304290">
              <a:lnSpc>
                <a:spcPct val="100000"/>
              </a:lnSpc>
              <a:spcBef>
                <a:spcPts val="869"/>
              </a:spcBef>
              <a:tabLst>
                <a:tab pos="1648460" algn="l"/>
                <a:tab pos="1649095" algn="l"/>
              </a:tabLst>
            </a:pPr>
            <a:r>
              <a:rPr lang="en-IN" spc="-5" dirty="0"/>
              <a:t>.Tropical Evergreen Forests</a:t>
            </a:r>
            <a:endParaRPr spc="-5" dirty="0"/>
          </a:p>
          <a:p>
            <a:pPr marL="1091565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dirty="0"/>
              <a:t>Tropical </a:t>
            </a:r>
            <a:r>
              <a:rPr spc="-5" dirty="0"/>
              <a:t>deciduous</a:t>
            </a:r>
            <a:r>
              <a:rPr spc="-50" dirty="0"/>
              <a:t> </a:t>
            </a:r>
            <a:r>
              <a:rPr spc="-5" dirty="0"/>
              <a:t>forest</a:t>
            </a:r>
          </a:p>
          <a:p>
            <a:pPr marL="35687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870" algn="l"/>
                <a:tab pos="357505" algn="l"/>
              </a:tabLst>
            </a:pPr>
            <a:r>
              <a:rPr dirty="0"/>
              <a:t>Tropical </a:t>
            </a:r>
            <a:r>
              <a:rPr spc="-5" dirty="0"/>
              <a:t>thorn forest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scrubs</a:t>
            </a:r>
          </a:p>
          <a:p>
            <a:pPr marL="2073275" lvl="1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073275" algn="l"/>
                <a:tab pos="2073910" algn="l"/>
              </a:tabLst>
            </a:pPr>
            <a:r>
              <a:rPr sz="3200" b="1" dirty="0">
                <a:solidFill>
                  <a:srgbClr val="C00000"/>
                </a:solidFill>
                <a:latin typeface="Comic Sans MS"/>
                <a:cs typeface="Comic Sans MS"/>
              </a:rPr>
              <a:t>Montane</a:t>
            </a:r>
            <a:r>
              <a:rPr sz="3200" b="1" spc="-2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omic Sans MS"/>
                <a:cs typeface="Comic Sans MS"/>
              </a:rPr>
              <a:t>forest</a:t>
            </a:r>
            <a:endParaRPr sz="3200" dirty="0">
              <a:latin typeface="Comic Sans MS"/>
              <a:cs typeface="Comic Sans MS"/>
            </a:endParaRPr>
          </a:p>
          <a:p>
            <a:pPr marL="1971675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971675" algn="l"/>
                <a:tab pos="1972310" algn="l"/>
              </a:tabLst>
            </a:pPr>
            <a:r>
              <a:rPr dirty="0"/>
              <a:t>Mangrove</a:t>
            </a:r>
            <a:r>
              <a:rPr spc="-20" dirty="0"/>
              <a:t> </a:t>
            </a:r>
            <a:r>
              <a:rPr spc="-5" dirty="0"/>
              <a:t>forest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229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26335" y="871727"/>
              <a:ext cx="5215127" cy="59862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8848" y="0"/>
              <a:ext cx="8136635" cy="8168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4826" y="0"/>
            <a:ext cx="7145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NATURAL VEGETATION</a:t>
            </a:r>
            <a:r>
              <a:rPr spc="5" dirty="0"/>
              <a:t> </a:t>
            </a:r>
            <a:r>
              <a:rPr spc="-10" dirty="0"/>
              <a:t>IN</a:t>
            </a:r>
          </a:p>
        </p:txBody>
      </p:sp>
      <p:sp>
        <p:nvSpPr>
          <p:cNvPr id="7" name="object 7"/>
          <p:cNvSpPr/>
          <p:nvPr/>
        </p:nvSpPr>
        <p:spPr>
          <a:xfrm>
            <a:off x="3396996" y="173736"/>
            <a:ext cx="2723388" cy="1252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83329" y="380746"/>
            <a:ext cx="1728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622422"/>
                </a:solidFill>
                <a:latin typeface="Comic Sans MS"/>
                <a:cs typeface="Comic Sans MS"/>
              </a:rPr>
              <a:t>INDIA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623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Bahnschrift SemiBold SemiConden</vt:lpstr>
      <vt:lpstr>Calibri</vt:lpstr>
      <vt:lpstr>Comic Sans MS</vt:lpstr>
      <vt:lpstr>Office Theme</vt:lpstr>
      <vt:lpstr>MODULE - 1</vt:lpstr>
      <vt:lpstr>INTRODUCTION</vt:lpstr>
      <vt:lpstr>FACTORS AFFECTING FLORA  AND FAUNA KINGDOM</vt:lpstr>
      <vt:lpstr>PowerPoint Presentation</vt:lpstr>
      <vt:lpstr>IMPORTANCE OF FOREST</vt:lpstr>
      <vt:lpstr>PowerPoint Presentation</vt:lpstr>
      <vt:lpstr>VEGETATION</vt:lpstr>
      <vt:lpstr>TYPES OF VEGETATION</vt:lpstr>
      <vt:lpstr>NATURAL VEGETATION IN</vt:lpstr>
      <vt:lpstr>TROPICAL RAIN FOREST</vt:lpstr>
      <vt:lpstr>TROPICAL DECIDUOUS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Vanshika Arora</dc:creator>
  <cp:lastModifiedBy>balwinder arora</cp:lastModifiedBy>
  <cp:revision>28</cp:revision>
  <dcterms:created xsi:type="dcterms:W3CDTF">2020-10-13T15:06:00Z</dcterms:created>
  <dcterms:modified xsi:type="dcterms:W3CDTF">2020-10-15T15:36:44Z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2020-10-13T00:00:00Z</vt:filetime>
  </property>
</Properties>
</file>